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2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89" r:id="rId3"/>
    <p:sldId id="301" r:id="rId4"/>
    <p:sldId id="305" r:id="rId5"/>
    <p:sldId id="306" r:id="rId6"/>
    <p:sldId id="307" r:id="rId7"/>
    <p:sldId id="308" r:id="rId8"/>
    <p:sldId id="291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32" r:id="rId17"/>
    <p:sldId id="330" r:id="rId18"/>
    <p:sldId id="313" r:id="rId19"/>
    <p:sldId id="327" r:id="rId20"/>
    <p:sldId id="331" r:id="rId21"/>
    <p:sldId id="299" r:id="rId22"/>
    <p:sldId id="302" r:id="rId23"/>
    <p:sldId id="324" r:id="rId24"/>
    <p:sldId id="303" r:id="rId25"/>
    <p:sldId id="304" r:id="rId26"/>
    <p:sldId id="325" r:id="rId27"/>
    <p:sldId id="312" r:id="rId28"/>
    <p:sldId id="328" r:id="rId29"/>
    <p:sldId id="329" r:id="rId30"/>
    <p:sldId id="333" r:id="rId31"/>
  </p:sldIdLst>
  <p:sldSz cx="12192000" cy="6858000"/>
  <p:notesSz cx="6858000" cy="9144000"/>
  <p:embeddedFontLst>
    <p:embeddedFont>
      <p:font typeface="SimHei" panose="02010609060101010101" pitchFamily="49" charset="-122"/>
      <p:regular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等线" panose="02010600030101010101" pitchFamily="2" charset="-122"/>
      <p:regular r:id="rId34"/>
      <p:bold r:id="rId35"/>
    </p:embeddedFont>
    <p:embeddedFont>
      <p:font typeface="等线 Light" panose="02010600030101010101" pitchFamily="2" charset="-122"/>
      <p:regular r:id="rId36"/>
    </p:embeddedFont>
    <p:embeddedFont>
      <p:font typeface="方正宋刻本秀楷简体" panose="020F0502020204030204" pitchFamily="34" charset="0"/>
      <p:regular r:id="rId37"/>
      <p:bold r:id="rId38"/>
      <p:italic r:id="rId39"/>
      <p:boldItalic r:id="rId40"/>
    </p:embeddedFont>
    <p:embeddedFont>
      <p:font typeface="Tw Cen MT Condensed Extra Bold" panose="020B0602020104020603" pitchFamily="34" charset="0"/>
      <p:regular r:id="rId41"/>
      <p:bold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80" userDrawn="1">
          <p15:clr>
            <a:srgbClr val="A4A3A4"/>
          </p15:clr>
        </p15:guide>
        <p15:guide id="4" orient="horz" pos="663" userDrawn="1">
          <p15:clr>
            <a:srgbClr val="A4A3A4"/>
          </p15:clr>
        </p15:guide>
        <p15:guide id="5" pos="7446" userDrawn="1">
          <p15:clr>
            <a:srgbClr val="A4A3A4"/>
          </p15:clr>
        </p15:guide>
        <p15:guide id="6" pos="325" userDrawn="1">
          <p15:clr>
            <a:srgbClr val="A4A3A4"/>
          </p15:clr>
        </p15:guide>
        <p15:guide id="7" pos="7355" userDrawn="1">
          <p15:clr>
            <a:srgbClr val="A4A3A4"/>
          </p15:clr>
        </p15:guide>
        <p15:guide id="8" pos="1232" userDrawn="1">
          <p15:clr>
            <a:srgbClr val="A4A3A4"/>
          </p15:clr>
        </p15:guide>
        <p15:guide id="9" pos="6448" userDrawn="1">
          <p15:clr>
            <a:srgbClr val="A4A3A4"/>
          </p15:clr>
        </p15:guide>
        <p15:guide id="10" pos="2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96"/>
    <p:restoredTop sz="89545"/>
  </p:normalViewPr>
  <p:slideViewPr>
    <p:cSldViewPr snapToGrid="0" showGuides="1">
      <p:cViewPr varScale="1">
        <p:scale>
          <a:sx n="109" d="100"/>
          <a:sy n="109" d="100"/>
        </p:scale>
        <p:origin x="520" y="176"/>
      </p:cViewPr>
      <p:guideLst>
        <p:guide orient="horz" pos="2160"/>
        <p:guide pos="3840"/>
        <p:guide orient="horz" pos="1480"/>
        <p:guide orient="horz" pos="663"/>
        <p:guide pos="7446"/>
        <p:guide pos="325"/>
        <p:guide pos="7355"/>
        <p:guide pos="1232"/>
        <p:guide pos="6448"/>
        <p:guide pos="234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A89BB-8CF9-4C05-B762-4A96B8679782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A6DE9-92C5-4C1C-B9A2-F5B0C58FE1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450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上面是神经表现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709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TDCS</a:t>
            </a:r>
            <a:r>
              <a:rPr kumimoji="1" lang="zh-CN" altLang="en-US" dirty="0"/>
              <a:t>可对</a:t>
            </a:r>
            <a:r>
              <a:rPr kumimoji="1" lang="en-US" altLang="zh-CN" dirty="0"/>
              <a:t>E/I</a:t>
            </a:r>
            <a:r>
              <a:rPr kumimoji="1" lang="zh-CN" altLang="en-US" dirty="0"/>
              <a:t>平衡调节，研究目的是探究</a:t>
            </a:r>
            <a:r>
              <a:rPr kumimoji="1" lang="en-US" altLang="zh-CN" dirty="0"/>
              <a:t>TDCS</a:t>
            </a:r>
            <a:r>
              <a:rPr kumimoji="1" lang="zh-CN" altLang="en-US" dirty="0"/>
              <a:t>对运动周边抑制的影响以验证周边抑制是</a:t>
            </a:r>
            <a:r>
              <a:rPr kumimoji="1" lang="en-US" altLang="zh-CN" dirty="0"/>
              <a:t>E/I</a:t>
            </a:r>
            <a:r>
              <a:rPr kumimoji="1" lang="zh-CN" altLang="en-US" dirty="0"/>
              <a:t>平衡的结果的这一假设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33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27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我们想要证明，这样的效应是</a:t>
            </a:r>
            <a:r>
              <a:rPr kumimoji="1" lang="en-US" altLang="zh-CN" dirty="0"/>
              <a:t>V5</a:t>
            </a:r>
            <a:r>
              <a:rPr kumimoji="1" lang="zh-CN" altLang="en-US" dirty="0"/>
              <a:t>皮层特异性的，因为</a:t>
            </a:r>
            <a:r>
              <a:rPr kumimoji="1" lang="en-US" altLang="zh-CN" dirty="0"/>
              <a:t>V5</a:t>
            </a:r>
            <a:r>
              <a:rPr kumimoji="1" lang="zh-CN" altLang="en-US" dirty="0"/>
              <a:t>是处理运动信息，而运动周边抑制是一种运动信息，应该发生在</a:t>
            </a:r>
            <a:r>
              <a:rPr kumimoji="1" lang="en-US" altLang="zh-CN" dirty="0"/>
              <a:t>V5</a:t>
            </a:r>
            <a:r>
              <a:rPr kumimoji="1" lang="zh-CN" altLang="en-US" dirty="0"/>
              <a:t>，所以我们的实验结果是只有刺激</a:t>
            </a:r>
            <a:r>
              <a:rPr kumimoji="1" lang="en-US" altLang="zh-CN" dirty="0"/>
              <a:t>V5</a:t>
            </a:r>
            <a:r>
              <a:rPr kumimoji="1" lang="zh-CN" altLang="en-US" dirty="0"/>
              <a:t>才有效果。而刺激其他区域不会影响运动周边抑制。换句话说，如果刺激其他皮层也产生了类似的效应，那么这个效应可能不是</a:t>
            </a:r>
            <a:r>
              <a:rPr kumimoji="1" lang="en-US" altLang="zh-CN" dirty="0"/>
              <a:t>TDCS</a:t>
            </a:r>
            <a:r>
              <a:rPr kumimoji="1" lang="zh-CN" altLang="en-US" dirty="0"/>
              <a:t>对</a:t>
            </a:r>
            <a:r>
              <a:rPr kumimoji="1" lang="en-US" altLang="zh-CN" dirty="0"/>
              <a:t>E/I</a:t>
            </a:r>
            <a:r>
              <a:rPr kumimoji="1" lang="zh-CN" altLang="en-US" dirty="0"/>
              <a:t>平衡调节而产生的结果，而仅仅是刺激本身导致的。预期。。。。。。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5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如果被试的图形背景分离能力很强，椭圆区域的朝向会很清楚，因为这是由运动定义的，被试的绩效会很高，所以该任务可检测被试的图形背景分离的能力。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03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TDCS</a:t>
            </a:r>
            <a:r>
              <a:rPr kumimoji="1" lang="zh-CN" altLang="en-US" dirty="0"/>
              <a:t>可对</a:t>
            </a:r>
            <a:r>
              <a:rPr kumimoji="1" lang="en-US" altLang="zh-CN" dirty="0"/>
              <a:t>E/I</a:t>
            </a:r>
            <a:r>
              <a:rPr kumimoji="1" lang="zh-CN" altLang="en-US" dirty="0"/>
              <a:t>平衡调节，研究目的是探究</a:t>
            </a:r>
            <a:r>
              <a:rPr kumimoji="1" lang="en-US" altLang="zh-CN" dirty="0"/>
              <a:t>TDCS</a:t>
            </a:r>
            <a:r>
              <a:rPr kumimoji="1" lang="zh-CN" altLang="en-US" dirty="0"/>
              <a:t>可对运动周边抑制的影响以验证周边抑制是</a:t>
            </a:r>
            <a:r>
              <a:rPr kumimoji="1" lang="en-US" altLang="zh-CN" dirty="0"/>
              <a:t>E/I</a:t>
            </a:r>
            <a:r>
              <a:rPr kumimoji="1" lang="zh-CN" altLang="en-US" dirty="0"/>
              <a:t>平衡的结果的这一假设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03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2A6DE9-92C5-4C1C-B9A2-F5B0C58FE1F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649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A48B2-6EEE-4F16-AFE4-AF320C061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4D04FF-59C9-4CB2-A89B-9B8B45DE51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01F8C-BA2E-4247-9FAF-20EB21ECA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6290A-C41C-42EB-8010-EAE1AC558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24338-26DC-4B64-8710-C92DFACB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83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3D4FC-BD19-4B81-B59D-2E67E9DC4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A7869FC-470D-4E3C-84C3-8CD054F17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B9D6B-D687-445E-BC5E-D46CE93FA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3545AE-79C5-4AD3-B6A6-89DE2EF1A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186028-F00B-4CCC-AFCD-4DBBB358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398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29096EC-1498-4F79-974E-C9BE5B482E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49402E-62B8-40F0-8806-237371F09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0A0D0A-F429-40D1-B252-1172510F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7BBF68-CF74-4112-B323-5863232E3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5863C1-BA54-4920-9A9D-F46757EF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669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DE838E-49C9-4433-8E93-C9487C20E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91CAEA-9306-4330-A77F-3F37CEE89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0211C9-87E0-40C5-800A-7748C51F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9E0315-96BC-4393-A6F0-7E91472E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F2EAAC-AE0D-48A5-8299-DB9A730B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99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886F0-5F8C-4338-BDDD-07DB0081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89A01-4D4E-419B-BF2E-786972B35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016262-5BDD-4461-88CF-0A5991528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23DE0-CA11-4078-B2EC-3987403F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86B7-FE2F-4480-830A-782927E9E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2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9408D-DED8-4694-B92C-F960433F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F7725B-2303-4C1C-A35D-00F6D6D6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5B4C17-F008-4809-A37D-E94427733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ADCCE-4DD5-4758-B8E1-F8EAF460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911073-FDAC-44FD-84E6-F5474147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07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601E7-32F8-409B-9416-19559EB8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62DC78-9331-4428-B31E-EE28941F78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A9508B4-C3DD-40A3-A323-696475BA5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33F779-E5BF-495C-90A6-3B47A5508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455CA9-C632-4281-ADAB-3D518EE36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9CA0BA-F83F-44E8-811B-4B0410053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965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525FB-589B-49B8-B94E-CD9E80BD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792F80-B181-406C-A26A-5FB2821F1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B1487-F4D6-4E2F-B609-D242D7F40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61960A4-D3FB-4DB3-8474-E7D00C7A50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DCE9109-6E88-4C0F-9665-A10BD79BE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6AB8C2-5BCC-4288-AB33-FBD918D17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F701F73-F561-49AE-B5DB-CE65B34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0939485-32DA-4BA9-9E6F-2F7FC20BB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705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413A6-9837-4594-8EBC-901D20D1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530528-D219-4F8B-AF8D-D9BB42A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CCB811-91E4-4B8E-8A2A-2530D3EB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20AC05-B72C-42A9-8B54-66CDD7A13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1006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B5967A3-0D88-4DD7-9596-59020D5B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D9E68C-9436-4D1F-81E4-EA0A092C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8FC8D9-CA42-4086-BBAB-EDBFC547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7576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9CAAB-2FFE-4756-9198-4E6D353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F382E-7730-4275-A6C3-D5F8E8D6E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3277BD3-DCF8-46F8-9C1B-55F11D9E3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78083B5-F793-4497-8686-FF19A639F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2B527-18DE-4840-BF16-AD7C100C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521923-05D8-4EED-BADD-34E11387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564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D6E2E-0364-4844-9020-229E315B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B2FB38-2B94-4145-931D-DD79B8D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A0A24-CBBF-478D-A99D-1786FB37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035DD4-A58E-4359-ACDD-FA9A0F75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4C555F-7292-4FD4-8DEB-31DBE551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2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26D89-B1BD-44D1-B050-15BBC25A7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8690B74-984D-46D6-81C8-37638E9B1D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3514CA-FED1-4C57-9BDD-65273E4A24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E15FA3A-7AD9-4271-B973-B616DA91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2E5621-C341-4EEB-A7F5-9030B2E6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599F8F-66EA-479D-95C1-2FDEB1F0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740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78B367-56C9-4316-A5DD-886903ED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3F94B2-57CF-4A45-803B-A781D5E33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9E762A-764B-4B75-BD44-AA23F4A39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4A321-C67F-4A46-A72D-51CC13530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80CB8-6159-4DEC-8DEE-17F8E647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02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ACC50D-011A-4DC7-B53A-9AC845574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17D613-F0D8-46C7-A2A8-17B743CB1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827A30-A55E-4C13-AD16-F4E7CA5E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6B8BF-6B47-45EC-9A2D-4FE71F84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A611B0-F50F-471C-9048-22E5FDD8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2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F003C-496D-41E9-BF33-FB501DEE5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0640EE-AB7F-4746-848D-1684CCBC5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4E60BD-A557-4E0A-B2B5-C5E9DBD9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A13286-9C07-45B2-94B7-C2CD3A2E3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A1E2ED-511B-4D91-9464-20F4F24E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537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84819-4BCF-46E0-9A9E-17B51DDE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64FB1-F0DF-4D5D-BA73-7AFF21F306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F017CB0-0968-423A-A68A-892AA359F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8FAE03-AE79-41C6-9571-73CB8A53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F1E29C-642D-47FC-9F25-5F8FE3E2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B4ADB3-E55F-4523-B30B-AC9340CC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269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AD8B3-6CCD-4448-8772-6FD75F6C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E4D06D5-B3E4-4124-BB4A-83277B830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30ED86-4EB8-4653-A491-D94B0312D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7A0BD5-AF0D-4250-AC2E-A4738CA56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8A6383-1AB4-4B20-B63F-146B1BA09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BAA22A-4AA0-4138-830C-F6F95C653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6F16F3-F9C8-4DDF-A5F1-47ECDC736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DF6333B-F7AE-4DFC-8C9D-33C78DD9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33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7A1B2-B36E-4C35-AEEA-AA5925E9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85827D-6852-435F-96D0-888B0340C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942655-54FE-4A91-885A-7877BA24F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9E3ECA-14DF-4C7D-8554-D5D44838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1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0F5ADD-7114-4C84-9913-EF705093A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B2FCCA-1101-4D3D-AE38-FC3F385C9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AC44B4-5337-4664-A382-EB5BBAC78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188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0F2B0-E7F4-43FE-B417-CCE68F2D7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64E993-7AA5-4206-8CA8-5A40BCB72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49A4CF-8789-4A72-AFBA-477B9393F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E2D301-F364-4474-962B-AC78BB2F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95411C-3AEB-4565-B4B7-423701AB9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E3FD14-2F07-418A-9CF8-5F7D0D70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927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A19022-43A1-41E1-85B5-158ABC94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0BBD23-2E69-48E2-9554-50F07C894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3E332E-6C93-44C7-8FBE-07E5134F5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B523FBA-8F45-4E80-AAD0-8326D380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98DCF5-E018-4DEE-95F2-7CC09545E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086C8A-3091-4AB7-A1DE-BD497AEB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24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BC8D20-AD92-404C-9328-AAD19F346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FD33DC-92A4-404C-A423-A352373F5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E4543D-8147-4107-B017-4D7AAE4FF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F82F-57E8-425E-88C7-32BF1C183FE8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50C59A-2E80-4E6B-9F6E-3B84B07D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9A4164-A20B-473B-97BF-506B07820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D194D-FA07-48BB-8C46-38D199D91D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76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F56CBD-B356-490F-917D-5AE6303A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83890F-03EF-42F9-B6AA-C251AA7D6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897C5-4208-45FD-BD47-47CA8FE11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C8086-95E3-4C11-9AB1-9A8E33B8519E}" type="datetimeFigureOut">
              <a:rPr lang="zh-CN" altLang="en-US" smtClean="0"/>
              <a:t>2023/10/13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05CBF1-BD5A-4BF2-B42A-F8346BD355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D00327-2A49-4687-B142-1C8BCC2F8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E9AC2-44F8-4AC6-967E-66A5811D82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81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0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5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7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8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1.xml"/><Relationship Id="rId6" Type="http://schemas.openxmlformats.org/officeDocument/2006/relationships/hyperlink" Target="https://doi.org/10.1007/s00221-010-2453-6" TargetMode="External"/><Relationship Id="rId5" Type="http://schemas.openxmlformats.org/officeDocument/2006/relationships/hyperlink" Target="https://doi.org/10.1097/00001756-200111160-00036" TargetMode="Externa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7.png"/><Relationship Id="rId5" Type="http://schemas.openxmlformats.org/officeDocument/2006/relationships/image" Target="../media/image7.gif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doi.org/10.1038/s41467-019-10653-8" TargetMode="Externa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gif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9.png"/><Relationship Id="rId5" Type="http://schemas.openxmlformats.org/officeDocument/2006/relationships/hyperlink" Target="https://doi.org/10.1038/s41467-019-10653-8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6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7.gif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BC5906A3-DD59-4362-A556-EC1958632FA1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78C0C6B9-A556-4E57-8CEE-69282D303C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9168" y="3106309"/>
            <a:ext cx="2143386" cy="175394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02A36C8-0871-415E-8726-5FEB80E9C968}"/>
              </a:ext>
            </a:extLst>
          </p:cNvPr>
          <p:cNvSpPr txBox="1"/>
          <p:nvPr/>
        </p:nvSpPr>
        <p:spPr>
          <a:xfrm>
            <a:off x="1215126" y="3106309"/>
            <a:ext cx="70993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Potential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effects</a:t>
            </a:r>
            <a:r>
              <a:rPr lang="zh-CN" altLang="en-US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Arial" panose="020B0604020202020204" pitchFamily="34" charset="0"/>
              </a:rPr>
              <a:t>of TDCS on Motion Surround Suppression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9A9A18D-790A-44EB-AB61-54896B834615}"/>
              </a:ext>
            </a:extLst>
          </p:cNvPr>
          <p:cNvSpPr txBox="1"/>
          <p:nvPr/>
        </p:nvSpPr>
        <p:spPr>
          <a:xfrm>
            <a:off x="1173949" y="2170165"/>
            <a:ext cx="11208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经颅直流电刺激对运动周边抑制的影响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F1BB6DA-80D6-4C4F-A011-5321F504A6D8}"/>
              </a:ext>
            </a:extLst>
          </p:cNvPr>
          <p:cNvSpPr txBox="1"/>
          <p:nvPr/>
        </p:nvSpPr>
        <p:spPr>
          <a:xfrm>
            <a:off x="809055" y="6234742"/>
            <a:ext cx="1952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Mar.</a:t>
            </a:r>
            <a:r>
              <a:rPr lang="en-US" altLang="zh-CN" dirty="0">
                <a:solidFill>
                  <a:srgbClr val="2D4C7F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</a:rPr>
              <a:t>31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D4C7F"/>
                </a:solidFill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, 2023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D4C7F"/>
              </a:solidFill>
              <a:effectLst/>
              <a:uLnTx/>
              <a:uFillTx/>
              <a:latin typeface="方正宋刻本秀楷简体" panose="02000000000000000000" pitchFamily="2" charset="-122"/>
              <a:ea typeface="方正宋刻本秀楷简体" panose="02000000000000000000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825FE4A-BF49-4923-A21D-3B7FF1EC9AEF}"/>
              </a:ext>
            </a:extLst>
          </p:cNvPr>
          <p:cNvSpPr txBox="1"/>
          <p:nvPr/>
        </p:nvSpPr>
        <p:spPr>
          <a:xfrm>
            <a:off x="1546685" y="4878094"/>
            <a:ext cx="33828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项目负责人：金楠</a:t>
            </a: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32AB814-6CB6-4E13-8F6C-87C2593E0624}"/>
              </a:ext>
            </a:extLst>
          </p:cNvPr>
          <p:cNvGrpSpPr/>
          <p:nvPr/>
        </p:nvGrpSpPr>
        <p:grpSpPr>
          <a:xfrm>
            <a:off x="3147519" y="1313916"/>
            <a:ext cx="6774773" cy="90000"/>
            <a:chOff x="895771" y="2497466"/>
            <a:chExt cx="6774773" cy="90000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E175EB1B-44E5-4699-B78C-74248EB85944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254246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>
                      <a:alpha val="0"/>
                    </a:schemeClr>
                  </a:gs>
                  <a:gs pos="100000">
                    <a:schemeClr val="accent4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A1E20BA-E3DC-44D1-8E4A-2E149B03384A}"/>
                </a:ext>
              </a:extLst>
            </p:cNvPr>
            <p:cNvSpPr/>
            <p:nvPr/>
          </p:nvSpPr>
          <p:spPr>
            <a:xfrm rot="2700000" flipH="1" flipV="1">
              <a:off x="7580544" y="2497466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F8DD8D1-CD13-42B8-A649-10B2528529A1}"/>
              </a:ext>
            </a:extLst>
          </p:cNvPr>
          <p:cNvGrpSpPr/>
          <p:nvPr/>
        </p:nvGrpSpPr>
        <p:grpSpPr>
          <a:xfrm>
            <a:off x="799039" y="4113240"/>
            <a:ext cx="6775961" cy="90000"/>
            <a:chOff x="799039" y="4113240"/>
            <a:chExt cx="6775961" cy="90000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DE73AEC3-6645-4EB6-A292-A45D2E3A3BC7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1" y="4161715"/>
              <a:ext cx="6679229" cy="0"/>
            </a:xfrm>
            <a:prstGeom prst="line">
              <a:avLst/>
            </a:prstGeom>
            <a:ln w="19050">
              <a:gradFill>
                <a:gsLst>
                  <a:gs pos="0">
                    <a:schemeClr val="accent4"/>
                  </a:gs>
                  <a:gs pos="100000">
                    <a:schemeClr val="accent4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B651FAF7-3CBC-4C8E-A41B-D613DDEBF3A1}"/>
                </a:ext>
              </a:extLst>
            </p:cNvPr>
            <p:cNvSpPr/>
            <p:nvPr/>
          </p:nvSpPr>
          <p:spPr>
            <a:xfrm rot="2700000" flipH="1" flipV="1">
              <a:off x="799039" y="4113240"/>
              <a:ext cx="90000" cy="9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26E2748-C2A4-3648-8F90-89E53CBF1E13}"/>
              </a:ext>
            </a:extLst>
          </p:cNvPr>
          <p:cNvSpPr txBox="1"/>
          <p:nvPr/>
        </p:nvSpPr>
        <p:spPr>
          <a:xfrm>
            <a:off x="1546685" y="5244723"/>
            <a:ext cx="338280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cs"/>
              </a:rPr>
              <a:t>指导老师：蔡永春老师</a:t>
            </a:r>
          </a:p>
        </p:txBody>
      </p:sp>
    </p:spTree>
    <p:extLst>
      <p:ext uri="{BB962C8B-B14F-4D97-AF65-F5344CB8AC3E}">
        <p14:creationId xmlns:p14="http://schemas.microsoft.com/office/powerpoint/2010/main" val="18393439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实验一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6EF3F2D-F657-3E43-8A69-CD49EF779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00" y="2085361"/>
            <a:ext cx="4604374" cy="37138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0C4D6F-2869-3C45-B178-9056EFAA1E98}"/>
              </a:ext>
            </a:extLst>
          </p:cNvPr>
          <p:cNvSpPr txBox="1"/>
          <p:nvPr/>
        </p:nvSpPr>
        <p:spPr>
          <a:xfrm>
            <a:off x="428923" y="1387415"/>
            <a:ext cx="5703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Suppression Index (SI)=log</a:t>
            </a:r>
            <a:r>
              <a:rPr kumimoji="1" lang="en-US" altLang="zh-CN" sz="2800" baseline="-25000" dirty="0"/>
              <a:t>10</a:t>
            </a:r>
            <a:r>
              <a:rPr kumimoji="1" lang="en-US" altLang="zh-CN" sz="2800" dirty="0"/>
              <a:t>(T</a:t>
            </a:r>
            <a:r>
              <a:rPr kumimoji="1" lang="zh-CN" altLang="en-US" sz="2800" baseline="-25000" dirty="0"/>
              <a:t>大</a:t>
            </a:r>
            <a:r>
              <a:rPr kumimoji="1" lang="en-US" altLang="zh-CN" sz="2800" baseline="-25000" dirty="0"/>
              <a:t>/</a:t>
            </a:r>
            <a:r>
              <a:rPr kumimoji="1" lang="en-US" altLang="zh-CN" sz="2800" dirty="0"/>
              <a:t>T</a:t>
            </a:r>
            <a:r>
              <a:rPr kumimoji="1" lang="zh-CN" altLang="en-US" sz="2800" baseline="-25000" dirty="0"/>
              <a:t>小</a:t>
            </a:r>
            <a:r>
              <a:rPr kumimoji="1" lang="en-US" altLang="zh-CN" sz="2800" dirty="0"/>
              <a:t>)</a:t>
            </a:r>
            <a:endParaRPr kumimoji="1" lang="zh-CN" altLang="en-US" sz="28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3865CB-1118-3140-B7BF-8556A48696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" b="17321"/>
          <a:stretch/>
        </p:blipFill>
        <p:spPr>
          <a:xfrm>
            <a:off x="5702993" y="2085361"/>
            <a:ext cx="6102827" cy="3157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468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实验一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B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3ACB712-9522-A542-940A-344C4700F56E}"/>
              </a:ext>
            </a:extLst>
          </p:cNvPr>
          <p:cNvSpPr txBox="1"/>
          <p:nvPr/>
        </p:nvSpPr>
        <p:spPr>
          <a:xfrm>
            <a:off x="1806787" y="4078001"/>
            <a:ext cx="3717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实验一</a:t>
            </a:r>
            <a:r>
              <a:rPr kumimoji="1" lang="en-US" altLang="zh-CN" sz="3600" dirty="0"/>
              <a:t>A</a:t>
            </a:r>
            <a:r>
              <a:rPr kumimoji="1" lang="zh-CN" altLang="en-US" sz="3600" dirty="0"/>
              <a:t>中，</a:t>
            </a:r>
            <a:r>
              <a:rPr kumimoji="1" lang="en-US" altLang="zh-CN" sz="3600" dirty="0"/>
              <a:t>TDCS </a:t>
            </a:r>
            <a:r>
              <a:rPr kumimoji="1" lang="en-US" altLang="zh-CN" sz="3600" dirty="0">
                <a:sym typeface="Wingdings" pitchFamily="2" charset="2"/>
              </a:rPr>
              <a:t> Left V5</a:t>
            </a:r>
            <a:endParaRPr kumimoji="1" lang="zh-CN" altLang="en-US" sz="36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E8B3163-0EE9-1948-96B7-E4FEB8B07743}"/>
              </a:ext>
            </a:extLst>
          </p:cNvPr>
          <p:cNvSpPr txBox="1"/>
          <p:nvPr/>
        </p:nvSpPr>
        <p:spPr>
          <a:xfrm>
            <a:off x="6346872" y="4099407"/>
            <a:ext cx="33280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实验一</a:t>
            </a:r>
            <a:r>
              <a:rPr kumimoji="1" lang="en-US" altLang="zh-CN" sz="3600" dirty="0"/>
              <a:t>B</a:t>
            </a:r>
            <a:r>
              <a:rPr kumimoji="1" lang="zh-CN" altLang="en-US" sz="3600" dirty="0"/>
              <a:t>中，</a:t>
            </a:r>
            <a:r>
              <a:rPr kumimoji="1" lang="en-US" altLang="zh-CN" sz="3600" dirty="0"/>
              <a:t>TDCS </a:t>
            </a:r>
            <a:r>
              <a:rPr kumimoji="1" lang="en-US" altLang="zh-CN" sz="3600" dirty="0">
                <a:sym typeface="Wingdings" pitchFamily="2" charset="2"/>
              </a:rPr>
              <a:t> Left V1</a:t>
            </a:r>
            <a:endParaRPr kumimoji="1" lang="zh-CN" altLang="en-US" sz="36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A0FECA4-1A9F-344F-A108-CDA912C66181}"/>
              </a:ext>
            </a:extLst>
          </p:cNvPr>
          <p:cNvSpPr txBox="1"/>
          <p:nvPr/>
        </p:nvSpPr>
        <p:spPr>
          <a:xfrm>
            <a:off x="588247" y="1284664"/>
            <a:ext cx="11015506" cy="261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	</a:t>
            </a:r>
            <a:r>
              <a:rPr kumimoji="1" lang="zh-CN" altLang="en-US" sz="2800" dirty="0"/>
              <a:t>验证实验一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的效应</a:t>
            </a:r>
            <a:r>
              <a:rPr kumimoji="1" lang="zh-CN" altLang="en-US" sz="2800" dirty="0">
                <a:solidFill>
                  <a:srgbClr val="FF0000"/>
                </a:solidFill>
              </a:rPr>
              <a:t>特异于</a:t>
            </a:r>
            <a:r>
              <a:rPr kumimoji="1" lang="en-US" altLang="zh-CN" sz="2800" dirty="0">
                <a:solidFill>
                  <a:srgbClr val="FF0000"/>
                </a:solidFill>
              </a:rPr>
              <a:t>V5</a:t>
            </a:r>
            <a:r>
              <a:rPr kumimoji="1" lang="zh-CN" altLang="en-US" sz="2800" dirty="0">
                <a:solidFill>
                  <a:srgbClr val="FF0000"/>
                </a:solidFill>
              </a:rPr>
              <a:t>皮层</a:t>
            </a:r>
            <a:r>
              <a:rPr kumimoji="1" lang="zh-CN" altLang="en-US" sz="2800" dirty="0"/>
              <a:t>。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	</a:t>
            </a:r>
            <a:r>
              <a:rPr kumimoji="1" lang="zh-CN" altLang="en-US" sz="2800" dirty="0"/>
              <a:t>若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刺激其他皮层也产生了类似的效应，那么实验一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的效应便可能不是</a:t>
            </a:r>
            <a:r>
              <a:rPr kumimoji="1" lang="en" altLang="zh-CN" sz="2800" dirty="0"/>
              <a:t>TDCS</a:t>
            </a:r>
            <a:r>
              <a:rPr kumimoji="1" lang="zh-CN" altLang="en-US" sz="2800" dirty="0"/>
              <a:t>对</a:t>
            </a:r>
            <a:r>
              <a:rPr kumimoji="1" lang="en-US" altLang="zh-CN" sz="2800" dirty="0"/>
              <a:t>V5</a:t>
            </a:r>
            <a:r>
              <a:rPr kumimoji="1" lang="zh-CN" altLang="en-US" sz="2800" dirty="0"/>
              <a:t>皮层</a:t>
            </a:r>
            <a:r>
              <a:rPr kumimoji="1" lang="en" altLang="zh-CN" sz="2800" dirty="0"/>
              <a:t>E/I</a:t>
            </a:r>
            <a:r>
              <a:rPr kumimoji="1" lang="zh-CN" altLang="en-US" sz="2800" dirty="0"/>
              <a:t>平衡调节的结果，而可能是其他因素导致的。</a:t>
            </a:r>
          </a:p>
        </p:txBody>
      </p:sp>
    </p:spTree>
    <p:extLst>
      <p:ext uri="{BB962C8B-B14F-4D97-AF65-F5344CB8AC3E}">
        <p14:creationId xmlns:p14="http://schemas.microsoft.com/office/powerpoint/2010/main" val="370153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4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三角形 21">
            <a:extLst>
              <a:ext uri="{FF2B5EF4-FFF2-40B4-BE49-F238E27FC236}">
                <a16:creationId xmlns:a16="http://schemas.microsoft.com/office/drawing/2014/main" id="{51949597-B02E-FF4A-809B-2E3098426843}"/>
              </a:ext>
            </a:extLst>
          </p:cNvPr>
          <p:cNvSpPr/>
          <p:nvPr/>
        </p:nvSpPr>
        <p:spPr>
          <a:xfrm rot="12159553" flipV="1">
            <a:off x="5643377" y="1535216"/>
            <a:ext cx="1496373" cy="1361710"/>
          </a:xfrm>
          <a:prstGeom prst="triangl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DF98DC3-26C0-1047-9FAD-E8574A49611C}"/>
              </a:ext>
            </a:extLst>
          </p:cNvPr>
          <p:cNvSpPr txBox="1"/>
          <p:nvPr/>
        </p:nvSpPr>
        <p:spPr>
          <a:xfrm>
            <a:off x="7147386" y="2875115"/>
            <a:ext cx="47620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TDCS</a:t>
            </a:r>
            <a:r>
              <a:rPr lang="zh-CN" altLang="zh-CN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的施加前、过程中、结束后三个阶段分别完成一个运动周边抑制的任务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(Motion Surround Suppression Task, </a:t>
            </a:r>
            <a:r>
              <a:rPr lang="en-US" altLang="zh-CN" sz="2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MSS Task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和一个运动图形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背景分离任务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F-G Task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effectLst/>
              </a:rPr>
              <a:t> </a:t>
            </a:r>
            <a:endParaRPr lang="zh-CN" altLang="en-US" sz="2400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9AC7741-4235-CF49-A599-27BFBE2BA3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3"/>
          <a:stretch/>
        </p:blipFill>
        <p:spPr>
          <a:xfrm>
            <a:off x="465232" y="2504058"/>
            <a:ext cx="6682154" cy="3439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EF99951-BFDE-094C-8FEA-327D055A17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852" y="402865"/>
            <a:ext cx="6236172" cy="162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DAB584-908B-1F4B-BAC4-18D1ECC4F7A4}"/>
              </a:ext>
            </a:extLst>
          </p:cNvPr>
          <p:cNvSpPr txBox="1"/>
          <p:nvPr/>
        </p:nvSpPr>
        <p:spPr>
          <a:xfrm>
            <a:off x="4785464" y="248838"/>
            <a:ext cx="394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ffectLst/>
                <a:latin typeface="DengXian" panose="02010600030101010101" pitchFamily="2" charset="-122"/>
                <a:cs typeface="Times New Roman" panose="02020603050405020304" pitchFamily="18" charset="0"/>
              </a:rPr>
              <a:t>Central ellipse</a:t>
            </a:r>
            <a:r>
              <a:rPr lang="en-US" altLang="zh-CN" sz="1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800" b="1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Motion defined: opposite direction</a:t>
            </a:r>
          </a:p>
          <a:p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Size: 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long axis—1.8</a:t>
            </a:r>
            <a:r>
              <a:rPr lang="en-US" altLang="zh-CN" sz="1800" kern="100" baseline="300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  <a:r>
              <a:rPr lang="zh-CN" alt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short axis—1.2</a:t>
            </a:r>
            <a:r>
              <a:rPr lang="en-US" altLang="zh-CN" kern="1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</a:p>
          <a:p>
            <a:r>
              <a:rPr kumimoji="1"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Orientation: 45</a:t>
            </a:r>
            <a:r>
              <a:rPr kumimoji="1" lang="en-US" altLang="zh-CN" kern="1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  <a:r>
              <a:rPr kumimoji="1"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leftward or rightward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4F3333-1F7D-3D45-8EBB-6B2D5564D16A}"/>
              </a:ext>
            </a:extLst>
          </p:cNvPr>
          <p:cNvSpPr txBox="1"/>
          <p:nvPr/>
        </p:nvSpPr>
        <p:spPr>
          <a:xfrm>
            <a:off x="1846966" y="892004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F-G Task</a:t>
            </a:r>
            <a:endParaRPr kumimoji="1" lang="zh-CN" altLang="en-US" sz="3200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612BDB1-AE4F-A244-BBC4-D2219CA2D84A}"/>
              </a:ext>
            </a:extLst>
          </p:cNvPr>
          <p:cNvGrpSpPr/>
          <p:nvPr/>
        </p:nvGrpSpPr>
        <p:grpSpPr>
          <a:xfrm>
            <a:off x="548589" y="2097641"/>
            <a:ext cx="7941368" cy="4052340"/>
            <a:chOff x="548589" y="2097641"/>
            <a:chExt cx="7941368" cy="405234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9E27347-90E7-3346-90A2-0B3A54D2A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589" y="2097642"/>
              <a:ext cx="4081216" cy="405233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44044B3-D2A9-7D4F-824D-45E2DF169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408740" y="2097641"/>
              <a:ext cx="4081217" cy="4052340"/>
            </a:xfrm>
            <a:prstGeom prst="rect">
              <a:avLst/>
            </a:prstGeom>
          </p:spPr>
        </p:pic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B4C89-307F-4A47-B2C9-AC43739EFADE}"/>
              </a:ext>
            </a:extLst>
          </p:cNvPr>
          <p:cNvSpPr txBox="1"/>
          <p:nvPr/>
        </p:nvSpPr>
        <p:spPr>
          <a:xfrm>
            <a:off x="8250440" y="78248"/>
            <a:ext cx="39415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dirty="0"/>
              <a:t>Background:</a:t>
            </a:r>
          </a:p>
          <a:p>
            <a:pPr indent="266700" algn="just"/>
            <a:r>
              <a:rPr lang="en-US" altLang="zh-CN" sz="2000" dirty="0"/>
              <a:t>Size: 5</a:t>
            </a:r>
            <a:r>
              <a:rPr lang="en-US" altLang="zh-CN" sz="2000" baseline="30000" dirty="0"/>
              <a:t> ∘</a:t>
            </a:r>
            <a:endParaRPr lang="en-US" altLang="zh-CN" sz="2000" baseline="-25000" dirty="0"/>
          </a:p>
          <a:p>
            <a:pPr indent="266700" algn="just"/>
            <a:r>
              <a:rPr lang="en-US" altLang="zh-CN" sz="2000" dirty="0"/>
              <a:t>Position: Foveal;</a:t>
            </a:r>
          </a:p>
          <a:p>
            <a:pPr indent="266700" algn="just"/>
            <a:r>
              <a:rPr lang="en-US" altLang="zh-CN" sz="2000" dirty="0"/>
              <a:t>Speed: 4</a:t>
            </a:r>
            <a:r>
              <a:rPr lang="en-US" altLang="zh-CN" sz="2000" baseline="30000" dirty="0"/>
              <a:t> ∘ </a:t>
            </a:r>
            <a:r>
              <a:rPr lang="en-US" altLang="zh-CN" sz="2000" dirty="0"/>
              <a:t>s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(40% pixels)</a:t>
            </a:r>
          </a:p>
          <a:p>
            <a:pPr indent="266700" algn="just"/>
            <a:r>
              <a:rPr lang="en-US" altLang="zh-CN" sz="2000" dirty="0"/>
              <a:t>Contrast: 40%</a:t>
            </a:r>
          </a:p>
          <a:p>
            <a:pPr indent="266700" algn="just"/>
            <a:r>
              <a:rPr lang="en-US" altLang="zh-CN" sz="2000" dirty="0"/>
              <a:t>Direction: upward or downward.</a:t>
            </a:r>
          </a:p>
          <a:p>
            <a:pPr indent="266700" algn="just"/>
            <a:r>
              <a:rPr lang="en-US" altLang="zh-CN" sz="2000" dirty="0"/>
              <a:t>Duration: 20ms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B168C-05F7-9C40-BC89-5A6FB0370D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" r="11549" b="13713"/>
          <a:stretch/>
        </p:blipFill>
        <p:spPr>
          <a:xfrm>
            <a:off x="266018" y="2065229"/>
            <a:ext cx="7079662" cy="42325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874FA4-9BFF-2040-99FC-79E869DB16FA}"/>
              </a:ext>
            </a:extLst>
          </p:cNvPr>
          <p:cNvSpPr txBox="1"/>
          <p:nvPr/>
        </p:nvSpPr>
        <p:spPr>
          <a:xfrm>
            <a:off x="8860511" y="3513760"/>
            <a:ext cx="1980029" cy="6729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测量正确率</a:t>
            </a:r>
          </a:p>
        </p:txBody>
      </p:sp>
    </p:spTree>
    <p:extLst>
      <p:ext uri="{BB962C8B-B14F-4D97-AF65-F5344CB8AC3E}">
        <p14:creationId xmlns:p14="http://schemas.microsoft.com/office/powerpoint/2010/main" val="97782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ED8F7B50-3EE1-C845-8DEB-8960C7C41D4E}"/>
              </a:ext>
            </a:extLst>
          </p:cNvPr>
          <p:cNvSpPr txBox="1"/>
          <p:nvPr/>
        </p:nvSpPr>
        <p:spPr>
          <a:xfrm>
            <a:off x="2154440" y="1064449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b="1" dirty="0"/>
              <a:t>MSS Task</a:t>
            </a:r>
            <a:endParaRPr kumimoji="1" lang="zh-CN" altLang="en-US" sz="3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59E3DD-0775-E146-812D-DA105E80F0C0}"/>
              </a:ext>
            </a:extLst>
          </p:cNvPr>
          <p:cNvSpPr txBox="1"/>
          <p:nvPr/>
        </p:nvSpPr>
        <p:spPr>
          <a:xfrm>
            <a:off x="7882042" y="233451"/>
            <a:ext cx="41395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dirty="0"/>
              <a:t>Orientation: Horizontal;</a:t>
            </a:r>
          </a:p>
          <a:p>
            <a:pPr indent="266700" algn="just"/>
            <a:r>
              <a:rPr lang="en-US" altLang="zh-CN" sz="2000" dirty="0"/>
              <a:t>Size: 1.5</a:t>
            </a:r>
            <a:r>
              <a:rPr lang="en-US" altLang="zh-CN" sz="2000" baseline="30000" dirty="0"/>
              <a:t>∘</a:t>
            </a:r>
            <a:r>
              <a:rPr lang="zh-CN" altLang="en-US" sz="2000" dirty="0"/>
              <a:t>、</a:t>
            </a:r>
            <a:r>
              <a:rPr lang="en-US" altLang="zh-CN" sz="2000" dirty="0"/>
              <a:t>5</a:t>
            </a:r>
            <a:r>
              <a:rPr lang="en-US" altLang="zh-CN" sz="2000" baseline="30000" dirty="0"/>
              <a:t> ∘</a:t>
            </a:r>
            <a:endParaRPr lang="en-US" altLang="zh-CN" sz="2000" baseline="-25000" dirty="0"/>
          </a:p>
          <a:p>
            <a:pPr indent="266700" algn="just"/>
            <a:r>
              <a:rPr lang="en-US" altLang="zh-CN" sz="2000" dirty="0"/>
              <a:t>Position: Foveal;</a:t>
            </a:r>
          </a:p>
          <a:p>
            <a:pPr indent="266700" algn="just"/>
            <a:r>
              <a:rPr lang="en-US" altLang="zh-CN" sz="2000" dirty="0"/>
              <a:t>Spatial Frequency: 1cpd</a:t>
            </a:r>
          </a:p>
          <a:p>
            <a:pPr indent="266700" algn="just"/>
            <a:r>
              <a:rPr lang="en-US" altLang="zh-CN" sz="2000" dirty="0"/>
              <a:t>Speed: 2</a:t>
            </a:r>
            <a:r>
              <a:rPr lang="en-US" altLang="zh-CN" sz="2000" baseline="30000" dirty="0"/>
              <a:t> ∘ </a:t>
            </a:r>
            <a:r>
              <a:rPr lang="en-US" altLang="zh-CN" sz="2000" dirty="0"/>
              <a:t>s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</a:t>
            </a:r>
          </a:p>
          <a:p>
            <a:pPr indent="266700" algn="just"/>
            <a:r>
              <a:rPr lang="en-US" altLang="zh-CN" sz="2000" dirty="0"/>
              <a:t>Contrast: 40%</a:t>
            </a:r>
          </a:p>
          <a:p>
            <a:pPr indent="266700" algn="just"/>
            <a:r>
              <a:rPr lang="en-US" altLang="zh-CN" sz="2000" dirty="0"/>
              <a:t>Direction: upward or downward.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E02EDC-72C0-9D41-B735-B5A4549E857C}"/>
              </a:ext>
            </a:extLst>
          </p:cNvPr>
          <p:cNvSpPr txBox="1"/>
          <p:nvPr/>
        </p:nvSpPr>
        <p:spPr>
          <a:xfrm>
            <a:off x="7141626" y="3588563"/>
            <a:ext cx="5268543" cy="67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/>
              <a:t>测量光栅运动方向的时间阈值</a:t>
            </a:r>
            <a:endParaRPr kumimoji="1" lang="en-US" altLang="zh-CN" sz="2800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1B8936-03BB-3648-A55B-DED705D243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3506" r="14147" b="15439"/>
          <a:stretch/>
        </p:blipFill>
        <p:spPr>
          <a:xfrm>
            <a:off x="368398" y="1981267"/>
            <a:ext cx="6384608" cy="388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F13792-5C42-834B-8856-D1C6CAF85C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43"/>
          <a:stretch/>
        </p:blipFill>
        <p:spPr>
          <a:xfrm>
            <a:off x="1417950" y="1064449"/>
            <a:ext cx="9356099" cy="48159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487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382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3D3576C-1DE6-6544-8FDB-FF09E4CD1805}"/>
              </a:ext>
            </a:extLst>
          </p:cNvPr>
          <p:cNvSpPr txBox="1"/>
          <p:nvPr/>
        </p:nvSpPr>
        <p:spPr>
          <a:xfrm>
            <a:off x="1624207" y="2176234"/>
            <a:ext cx="9624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实验一：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对运动周边抑制的影响，分为</a:t>
            </a:r>
            <a:r>
              <a:rPr kumimoji="1" lang="en-US" altLang="zh-CN" sz="2800" dirty="0"/>
              <a:t>A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B</a:t>
            </a:r>
            <a:r>
              <a:rPr kumimoji="1" lang="zh-CN" altLang="en-US" sz="2800" dirty="0"/>
              <a:t>两个部分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4A2AF74-E2D6-B64C-993D-548B7763EAC3}"/>
              </a:ext>
            </a:extLst>
          </p:cNvPr>
          <p:cNvSpPr txBox="1"/>
          <p:nvPr/>
        </p:nvSpPr>
        <p:spPr>
          <a:xfrm>
            <a:off x="1624207" y="3334185"/>
            <a:ext cx="9624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实验二：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对运动图形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背景分离”的影响，并分析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对二者的影响是否存在相关性。</a:t>
            </a:r>
          </a:p>
        </p:txBody>
      </p:sp>
    </p:spTree>
    <p:extLst>
      <p:ext uri="{BB962C8B-B14F-4D97-AF65-F5344CB8AC3E}">
        <p14:creationId xmlns:p14="http://schemas.microsoft.com/office/powerpoint/2010/main" val="395245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82A6395C-70C0-2340-8179-2CE3F7CCE79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研究预期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579FE87-A3D5-A74B-A88B-F646B30F16D7}"/>
              </a:ext>
            </a:extLst>
          </p:cNvPr>
          <p:cNvSpPr txBox="1"/>
          <p:nvPr/>
        </p:nvSpPr>
        <p:spPr>
          <a:xfrm>
            <a:off x="748875" y="1564584"/>
            <a:ext cx="11056945" cy="3566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阳极</a:t>
            </a: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TDCS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减弱皮层内抑制，从而减弱运动周边抑制，从而降低运动图形背景分离任务的表现；</a:t>
            </a:r>
            <a:endParaRPr lang="en-US" altLang="zh-CN" sz="28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阴极</a:t>
            </a: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TDCS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增强皮层内抑制，从而增强运动周边抑制，从而增强运动图形</a:t>
            </a: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背景分离任务的表现。</a:t>
            </a:r>
            <a:endParaRPr lang="en-US" altLang="zh-CN" sz="28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TDCS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对二者的影响是相关的，且效应特异于</a:t>
            </a:r>
            <a:r>
              <a:rPr lang="en-US" altLang="zh-CN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V5</a:t>
            </a:r>
            <a:r>
              <a:rPr lang="zh-CN" altLang="en-US" sz="2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皮层。</a:t>
            </a:r>
          </a:p>
        </p:txBody>
      </p:sp>
    </p:spTree>
    <p:extLst>
      <p:ext uri="{BB962C8B-B14F-4D97-AF65-F5344CB8AC3E}">
        <p14:creationId xmlns:p14="http://schemas.microsoft.com/office/powerpoint/2010/main" val="3818776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9579FE87-A3D5-A74B-A88B-F646B30F16D7}"/>
              </a:ext>
            </a:extLst>
          </p:cNvPr>
          <p:cNvSpPr txBox="1"/>
          <p:nvPr/>
        </p:nvSpPr>
        <p:spPr>
          <a:xfrm>
            <a:off x="1078702" y="1797487"/>
            <a:ext cx="10371966" cy="3258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1</a:t>
            </a:r>
            <a:r>
              <a:rPr kumimoji="1" lang="zh-CN" altLang="en-US" sz="2800" dirty="0"/>
              <a:t>、为“周边抑制是兴奋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抑制平衡</a:t>
            </a:r>
            <a:r>
              <a:rPr kumimoji="1" lang="en-US" altLang="zh-CN" sz="2800" dirty="0"/>
              <a:t>(E/I Balance)</a:t>
            </a:r>
            <a:r>
              <a:rPr kumimoji="1" lang="zh-CN" altLang="en-US" sz="2800" dirty="0"/>
              <a:t>的结果”这一理论假设提供来自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的证据。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2</a:t>
            </a:r>
            <a:r>
              <a:rPr kumimoji="1" lang="zh-CN" altLang="en-US" sz="2800" dirty="0"/>
              <a:t>、为“运动周边抑制在运动图形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背景分离中发挥重要作用”这一假设提供更多的实验性证据。</a:t>
            </a:r>
            <a:endParaRPr kumimoji="1" lang="en-US" altLang="zh-CN" sz="2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A6395C-70C0-2340-8179-2CE3F7CCE79F}"/>
              </a:ext>
            </a:extLst>
          </p:cNvPr>
          <p:cNvSpPr txBox="1"/>
          <p:nvPr/>
        </p:nvSpPr>
        <p:spPr>
          <a:xfrm>
            <a:off x="368398" y="295008"/>
            <a:ext cx="38259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研究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意义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799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文本框 52">
            <a:extLst>
              <a:ext uri="{FF2B5EF4-FFF2-40B4-BE49-F238E27FC236}">
                <a16:creationId xmlns:a16="http://schemas.microsoft.com/office/drawing/2014/main" id="{9579FE87-A3D5-A74B-A88B-F646B30F16D7}"/>
              </a:ext>
            </a:extLst>
          </p:cNvPr>
          <p:cNvSpPr txBox="1"/>
          <p:nvPr/>
        </p:nvSpPr>
        <p:spPr>
          <a:xfrm>
            <a:off x="723550" y="1562009"/>
            <a:ext cx="10371966" cy="3360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前期：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-4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月：联系指导老师、研究背景调查梳理、开题答辩、完善实验方案、实验程序编写等；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中期：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5-9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月：开展实验、数据整理、补充实验、中期答辩等；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后期：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月至来年</a:t>
            </a:r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月：数据整理分析、补充实验、论文撰写、结题答辩；</a:t>
            </a:r>
            <a:endParaRPr lang="en-US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altLang="zh-CN" sz="2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本研究预计形成论文一篇</a:t>
            </a:r>
            <a:endParaRPr lang="zh-CN" altLang="zh-CN" sz="24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A6395C-70C0-2340-8179-2CE3F7CCE79F}"/>
              </a:ext>
            </a:extLst>
          </p:cNvPr>
          <p:cNvSpPr txBox="1"/>
          <p:nvPr/>
        </p:nvSpPr>
        <p:spPr>
          <a:xfrm>
            <a:off x="368398" y="295008"/>
            <a:ext cx="53663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研究安排</a:t>
            </a:r>
          </a:p>
        </p:txBody>
      </p:sp>
    </p:spTree>
    <p:extLst>
      <p:ext uri="{BB962C8B-B14F-4D97-AF65-F5344CB8AC3E}">
        <p14:creationId xmlns:p14="http://schemas.microsoft.com/office/powerpoint/2010/main" val="2762324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DEFF5FE-272D-1349-B93B-958B0D58A6B9}"/>
              </a:ext>
            </a:extLst>
          </p:cNvPr>
          <p:cNvGrpSpPr/>
          <p:nvPr/>
        </p:nvGrpSpPr>
        <p:grpSpPr>
          <a:xfrm>
            <a:off x="324958" y="494922"/>
            <a:ext cx="7356002" cy="615553"/>
            <a:chOff x="1321453" y="892470"/>
            <a:chExt cx="7356002" cy="615553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698F67E-E183-EE44-92FD-C9507D305623}"/>
                </a:ext>
              </a:extLst>
            </p:cNvPr>
            <p:cNvSpPr txBox="1"/>
            <p:nvPr/>
          </p:nvSpPr>
          <p:spPr>
            <a:xfrm>
              <a:off x="1321453" y="892470"/>
              <a:ext cx="382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b="1" dirty="0">
                  <a:solidFill>
                    <a:prstClr val="black"/>
                  </a:solidFill>
                  <a:latin typeface="Kaiti SC" panose="02010600040101010101" pitchFamily="2" charset="-122"/>
                  <a:ea typeface="Kaiti SC" panose="02010600040101010101" pitchFamily="2" charset="-122"/>
                </a:rPr>
                <a:t>经颅直流电刺激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14FABC2-41A6-2843-93A6-5AD7915FCED7}"/>
                </a:ext>
              </a:extLst>
            </p:cNvPr>
            <p:cNvSpPr txBox="1"/>
            <p:nvPr/>
          </p:nvSpPr>
          <p:spPr>
            <a:xfrm>
              <a:off x="4938666" y="923248"/>
              <a:ext cx="373878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TDCS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cxnSp>
          <p:nvCxnSpPr>
            <p:cNvPr id="29" name="直接连接符 23">
              <a:extLst>
                <a:ext uri="{FF2B5EF4-FFF2-40B4-BE49-F238E27FC236}">
                  <a16:creationId xmlns:a16="http://schemas.microsoft.com/office/drawing/2014/main" id="{5DF42AF4-CF70-9B40-9B4B-9974F08CA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979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6A1B4C8-0BAB-C64D-8082-0AC8EC9A8E35}"/>
              </a:ext>
            </a:extLst>
          </p:cNvPr>
          <p:cNvSpPr txBox="1"/>
          <p:nvPr/>
        </p:nvSpPr>
        <p:spPr>
          <a:xfrm>
            <a:off x="978483" y="1409518"/>
            <a:ext cx="10472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经颅直流电刺激（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TDCS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）是一种非侵入性的、利用微弱直流电（通常是</a:t>
            </a:r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1-2mA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）调节目标皮层兴奋性的技术。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7235EE0-E120-5541-A2E5-21FC1C2021D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t="1" r="26255" b="-843"/>
          <a:stretch/>
        </p:blipFill>
        <p:spPr>
          <a:xfrm>
            <a:off x="4748189" y="2476330"/>
            <a:ext cx="2932771" cy="35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10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A5F3B80-E895-4A76-8879-76238C901DF0}"/>
              </a:ext>
            </a:extLst>
          </p:cNvPr>
          <p:cNvGrpSpPr/>
          <p:nvPr/>
        </p:nvGrpSpPr>
        <p:grpSpPr>
          <a:xfrm>
            <a:off x="101930" y="96124"/>
            <a:ext cx="2278018" cy="857413"/>
            <a:chOff x="8230325" y="4306212"/>
            <a:chExt cx="4147292" cy="1560981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132420E-44A3-4AFA-9602-9CE5CBB4D919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FF9FF92-162E-418E-9AD2-0D34B5F0796E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2A05DFB-E55B-4C84-B36F-F07496AE7E94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9F8C198-CC97-4792-912A-BFF3ADEED2F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454E74-74A2-47A0-8860-D1410BAFEA1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700D6E9-CA54-4617-ABBB-40A2CE7F18F3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C6D3FE4-B087-424C-B8EB-46E2150053D2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124126F-AB4A-454B-BC7C-14DC0FEE41D2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543C29D-C927-4B75-BD6F-B20B93659427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85C31DF-F522-404A-B295-261D6F890737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FC6DBB8-08A9-4E44-BE44-0AEED8E081F7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2EDF60B-7A22-469F-840A-87205352D86A}"/>
              </a:ext>
            </a:extLst>
          </p:cNvPr>
          <p:cNvSpPr txBox="1"/>
          <p:nvPr/>
        </p:nvSpPr>
        <p:spPr>
          <a:xfrm>
            <a:off x="2104813" y="2085290"/>
            <a:ext cx="8280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3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w Cen MT Condensed Extra Bold" panose="020B080302020202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13800" b="1" dirty="0">
              <a:solidFill>
                <a:schemeClr val="accent2">
                  <a:lumMod val="40000"/>
                  <a:lumOff val="60000"/>
                </a:schemeClr>
              </a:solidFill>
              <a:latin typeface="Tw Cen MT Condensed Extra Bold" panose="020B08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34B43632-C6EA-42A2-8039-DB9C0955ECA9}"/>
              </a:ext>
            </a:extLst>
          </p:cNvPr>
          <p:cNvSpPr/>
          <p:nvPr/>
        </p:nvSpPr>
        <p:spPr>
          <a:xfrm>
            <a:off x="10938760" y="157375"/>
            <a:ext cx="900181" cy="900183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92033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E31DF5A-B7B6-964A-A790-A18B5C3CE3BC}"/>
              </a:ext>
            </a:extLst>
          </p:cNvPr>
          <p:cNvGrpSpPr/>
          <p:nvPr/>
        </p:nvGrpSpPr>
        <p:grpSpPr>
          <a:xfrm>
            <a:off x="701116" y="2664783"/>
            <a:ext cx="6278169" cy="2440751"/>
            <a:chOff x="3989340" y="3069526"/>
            <a:chExt cx="6939074" cy="25019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505D4C6-75BA-8044-8FBA-A8C7FB6F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1414" y="4491926"/>
              <a:ext cx="2667000" cy="10795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5C5DD5C-4D82-0B40-B40C-4AE32CA1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340" y="3069526"/>
              <a:ext cx="4343400" cy="2501900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61733ED-2F4F-4349-83CE-8AFDEDD408E2}"/>
              </a:ext>
            </a:extLst>
          </p:cNvPr>
          <p:cNvGrpSpPr/>
          <p:nvPr/>
        </p:nvGrpSpPr>
        <p:grpSpPr>
          <a:xfrm>
            <a:off x="6998806" y="640206"/>
            <a:ext cx="4890195" cy="2698403"/>
            <a:chOff x="7350626" y="1998168"/>
            <a:chExt cx="4597400" cy="22987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6A7EA14-E7EA-BE4E-AD60-25E31195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26" y="1998168"/>
              <a:ext cx="4597400" cy="229870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BFE87D5-0947-E245-B9A7-E65450494DE4}"/>
                </a:ext>
              </a:extLst>
            </p:cNvPr>
            <p:cNvSpPr txBox="1"/>
            <p:nvPr/>
          </p:nvSpPr>
          <p:spPr>
            <a:xfrm>
              <a:off x="10875555" y="2501864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GABA</a:t>
              </a:r>
              <a:endParaRPr kumimoji="1"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BE694D-8DCF-684E-94D8-8BD43D6E3641}"/>
              </a:ext>
            </a:extLst>
          </p:cNvPr>
          <p:cNvGrpSpPr/>
          <p:nvPr/>
        </p:nvGrpSpPr>
        <p:grpSpPr>
          <a:xfrm>
            <a:off x="6998805" y="3395478"/>
            <a:ext cx="4890195" cy="2287293"/>
            <a:chOff x="7350626" y="4272965"/>
            <a:chExt cx="4673600" cy="20193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A8F4DB-3B8F-9D4D-A8BE-32040D71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26" y="4272965"/>
              <a:ext cx="4673600" cy="201930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B8298-7427-5B42-BAE5-6F6BEC45A898}"/>
                </a:ext>
              </a:extLst>
            </p:cNvPr>
            <p:cNvSpPr txBox="1"/>
            <p:nvPr/>
          </p:nvSpPr>
          <p:spPr>
            <a:xfrm>
              <a:off x="11011008" y="456953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Glx</a:t>
              </a:r>
              <a:endParaRPr kumimoji="1"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FE51AF86-5639-704E-BF55-2BCF6993F2CE}"/>
              </a:ext>
            </a:extLst>
          </p:cNvPr>
          <p:cNvSpPr txBox="1"/>
          <p:nvPr/>
        </p:nvSpPr>
        <p:spPr>
          <a:xfrm>
            <a:off x="364801" y="1149694"/>
            <a:ext cx="1005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Stagg</a:t>
            </a:r>
            <a:r>
              <a:rPr kumimoji="1" lang="zh-CN" altLang="en-US" sz="2400" dirty="0"/>
              <a:t>等人（</a:t>
            </a:r>
            <a:r>
              <a:rPr kumimoji="1" lang="en-US" altLang="zh-CN" sz="2400" dirty="0"/>
              <a:t>2009</a:t>
            </a:r>
            <a:r>
              <a:rPr kumimoji="1" lang="zh-CN" altLang="en-US" sz="2400" dirty="0"/>
              <a:t>）将</a:t>
            </a:r>
            <a:r>
              <a:rPr kumimoji="1" lang="en-US" altLang="zh-CN" sz="2400" dirty="0"/>
              <a:t>TDCS</a:t>
            </a:r>
            <a:r>
              <a:rPr kumimoji="1" lang="zh-CN" altLang="en-US" sz="2400" dirty="0"/>
              <a:t>施加于</a:t>
            </a:r>
            <a:r>
              <a:rPr kumimoji="1" lang="en-US" altLang="zh-CN" sz="2400" dirty="0"/>
              <a:t>M1</a:t>
            </a:r>
            <a:r>
              <a:rPr kumimoji="1" lang="zh-CN" altLang="en-US" sz="2400" dirty="0"/>
              <a:t>，发现：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阳极</a:t>
            </a:r>
            <a:r>
              <a:rPr kumimoji="1" lang="en" altLang="zh-CN" sz="2400" dirty="0"/>
              <a:t>TDCS</a:t>
            </a:r>
            <a:r>
              <a:rPr kumimoji="1" lang="zh-CN" altLang="en-US" sz="2400" dirty="0"/>
              <a:t>减少了抑制性神经递质</a:t>
            </a:r>
            <a:r>
              <a:rPr kumimoji="1" lang="en" altLang="zh-CN" sz="2400" dirty="0"/>
              <a:t>GABA</a:t>
            </a:r>
            <a:r>
              <a:rPr kumimoji="1" lang="zh-CN" altLang="en-US" sz="2400" dirty="0"/>
              <a:t>的浓度；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阴极</a:t>
            </a:r>
            <a:r>
              <a:rPr kumimoji="1" lang="en" altLang="zh-CN" sz="2400" dirty="0"/>
              <a:t>TDCS</a:t>
            </a:r>
            <a:r>
              <a:rPr kumimoji="1" lang="zh-CN" altLang="en-US" sz="2400" dirty="0"/>
              <a:t>减少了谷氨酸能神经活动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BA5FF90-97C6-F84E-9B9D-9B26B605887A}"/>
              </a:ext>
            </a:extLst>
          </p:cNvPr>
          <p:cNvSpPr txBox="1"/>
          <p:nvPr/>
        </p:nvSpPr>
        <p:spPr>
          <a:xfrm>
            <a:off x="79387" y="6260008"/>
            <a:ext cx="1126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Stagg, C. J., Best, J. G., Stephenson, M. C., O'Shea, J., Wylezinska, M., Kincses, Z. T., Morris, P. G., Matthews, P. M., &amp; Johansen-Berg, H. (2009). Polarity-sensitive modulation of cortical neurotransmitters by transcranial stimulation. The Journal of Neuroscience, 29(16), 5202-5206. https://</a:t>
            </a:r>
            <a:r>
              <a:rPr lang="en" altLang="zh-CN" sz="1200" dirty="0" err="1"/>
              <a:t>doi.org</a:t>
            </a:r>
            <a:r>
              <a:rPr lang="en" altLang="zh-CN" sz="1200" dirty="0"/>
              <a:t>/10.1523/JNEUROSCI.4432-08.2009</a:t>
            </a:r>
            <a:endParaRPr lang="zh-CN" altLang="en-US" sz="12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8327CD-0AFA-2743-A557-E74AC84BBE40}"/>
              </a:ext>
            </a:extLst>
          </p:cNvPr>
          <p:cNvSpPr txBox="1"/>
          <p:nvPr/>
        </p:nvSpPr>
        <p:spPr>
          <a:xfrm>
            <a:off x="170449" y="250159"/>
            <a:ext cx="7339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对兴奋性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抑制性神经递质的影响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828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E31DF5A-B7B6-964A-A790-A18B5C3CE3BC}"/>
              </a:ext>
            </a:extLst>
          </p:cNvPr>
          <p:cNvGrpSpPr/>
          <p:nvPr/>
        </p:nvGrpSpPr>
        <p:grpSpPr>
          <a:xfrm>
            <a:off x="701116" y="2664783"/>
            <a:ext cx="6278169" cy="2440751"/>
            <a:chOff x="3989340" y="3069526"/>
            <a:chExt cx="6939074" cy="25019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505D4C6-75BA-8044-8FBA-A8C7FB6F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1414" y="4491926"/>
              <a:ext cx="2667000" cy="10795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E5C5DD5C-4D82-0B40-B40C-4AE32CA1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340" y="3069526"/>
              <a:ext cx="4343400" cy="2501900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261733ED-2F4F-4349-83CE-8AFDEDD408E2}"/>
              </a:ext>
            </a:extLst>
          </p:cNvPr>
          <p:cNvGrpSpPr/>
          <p:nvPr/>
        </p:nvGrpSpPr>
        <p:grpSpPr>
          <a:xfrm>
            <a:off x="6998806" y="640206"/>
            <a:ext cx="4890195" cy="2698403"/>
            <a:chOff x="7350626" y="1998168"/>
            <a:chExt cx="4597400" cy="229870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66A7EA14-E7EA-BE4E-AD60-25E31195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26" y="1998168"/>
              <a:ext cx="4597400" cy="229870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6BFE87D5-0947-E245-B9A7-E65450494DE4}"/>
                </a:ext>
              </a:extLst>
            </p:cNvPr>
            <p:cNvSpPr txBox="1"/>
            <p:nvPr/>
          </p:nvSpPr>
          <p:spPr>
            <a:xfrm>
              <a:off x="10875555" y="2501864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GABA</a:t>
              </a:r>
              <a:endParaRPr kumimoji="1" lang="zh-CN" altLang="en-US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7BE694D-8DCF-684E-94D8-8BD43D6E3641}"/>
              </a:ext>
            </a:extLst>
          </p:cNvPr>
          <p:cNvGrpSpPr/>
          <p:nvPr/>
        </p:nvGrpSpPr>
        <p:grpSpPr>
          <a:xfrm>
            <a:off x="6998805" y="3395478"/>
            <a:ext cx="4890195" cy="2287293"/>
            <a:chOff x="7350626" y="4272965"/>
            <a:chExt cx="4673600" cy="201930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EEA8F4DB-3B8F-9D4D-A8BE-32040D71A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626" y="4272965"/>
              <a:ext cx="4673600" cy="2019300"/>
            </a:xfrm>
            <a:prstGeom prst="rect">
              <a:avLst/>
            </a:prstGeom>
          </p:spPr>
        </p:pic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9B8298-7427-5B42-BAE5-6F6BEC45A898}"/>
                </a:ext>
              </a:extLst>
            </p:cNvPr>
            <p:cNvSpPr txBox="1"/>
            <p:nvPr/>
          </p:nvSpPr>
          <p:spPr>
            <a:xfrm>
              <a:off x="11011008" y="456953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/>
                <a:t>Glx</a:t>
              </a:r>
              <a:endParaRPr kumimoji="1" lang="zh-CN" altLang="en-US" dirty="0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FE51AF86-5639-704E-BF55-2BCF6993F2CE}"/>
              </a:ext>
            </a:extLst>
          </p:cNvPr>
          <p:cNvSpPr txBox="1"/>
          <p:nvPr/>
        </p:nvSpPr>
        <p:spPr>
          <a:xfrm>
            <a:off x="364801" y="1149694"/>
            <a:ext cx="1005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Stagg</a:t>
            </a:r>
            <a:r>
              <a:rPr kumimoji="1" lang="zh-CN" altLang="en-US" sz="2400" dirty="0"/>
              <a:t>等人（</a:t>
            </a:r>
            <a:r>
              <a:rPr kumimoji="1" lang="en-US" altLang="zh-CN" sz="2400" dirty="0"/>
              <a:t>2009</a:t>
            </a:r>
            <a:r>
              <a:rPr kumimoji="1" lang="zh-CN" altLang="en-US" sz="2400" dirty="0"/>
              <a:t>）将</a:t>
            </a:r>
            <a:r>
              <a:rPr kumimoji="1" lang="en-US" altLang="zh-CN" sz="2400" dirty="0"/>
              <a:t>TDCS</a:t>
            </a:r>
            <a:r>
              <a:rPr kumimoji="1" lang="zh-CN" altLang="en-US" sz="2400" dirty="0"/>
              <a:t>施加于</a:t>
            </a:r>
            <a:r>
              <a:rPr kumimoji="1" lang="en-US" altLang="zh-CN" sz="2400" dirty="0"/>
              <a:t>M1</a:t>
            </a:r>
            <a:r>
              <a:rPr kumimoji="1" lang="zh-CN" altLang="en-US" sz="2400" dirty="0"/>
              <a:t>，发现：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阳极</a:t>
            </a:r>
            <a:r>
              <a:rPr kumimoji="1" lang="en" altLang="zh-CN" sz="2400" dirty="0"/>
              <a:t>TDCS</a:t>
            </a:r>
            <a:r>
              <a:rPr kumimoji="1" lang="zh-CN" altLang="en-US" sz="2400" dirty="0"/>
              <a:t>减少了抑制性神经递质</a:t>
            </a:r>
            <a:r>
              <a:rPr kumimoji="1" lang="en" altLang="zh-CN" sz="2400" dirty="0"/>
              <a:t>GABA</a:t>
            </a:r>
            <a:r>
              <a:rPr kumimoji="1" lang="zh-CN" altLang="en-US" sz="2400" dirty="0"/>
              <a:t>的浓度；</a:t>
            </a:r>
            <a:endParaRPr kumimoji="1" lang="en-US" altLang="zh-CN" sz="2400" dirty="0"/>
          </a:p>
          <a:p>
            <a:pPr lvl="1"/>
            <a:r>
              <a:rPr kumimoji="1" lang="zh-CN" altLang="en-US" sz="2400" dirty="0"/>
              <a:t>阴极</a:t>
            </a:r>
            <a:r>
              <a:rPr kumimoji="1" lang="en" altLang="zh-CN" sz="2400" dirty="0"/>
              <a:t>TDCS</a:t>
            </a:r>
            <a:r>
              <a:rPr kumimoji="1" lang="zh-CN" altLang="en-US" sz="2400" dirty="0"/>
              <a:t>减少了谷氨酸能神经活动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BA5FF90-97C6-F84E-9B9D-9B26B605887A}"/>
              </a:ext>
            </a:extLst>
          </p:cNvPr>
          <p:cNvSpPr txBox="1"/>
          <p:nvPr/>
        </p:nvSpPr>
        <p:spPr>
          <a:xfrm>
            <a:off x="79387" y="6260008"/>
            <a:ext cx="11262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Stagg, C. J., Best, J. G., Stephenson, M. C., O'Shea, J., Wylezinska, M., Kincses, Z. T., Morris, P. G., Matthews, P. M., &amp; Johansen-Berg, H. (2009). Polarity-sensitive modulation of cortical neurotransmitters by transcranial stimulation. The Journal of Neuroscience, 29(16), 5202-5206. https://</a:t>
            </a:r>
            <a:r>
              <a:rPr lang="en" altLang="zh-CN" sz="1200" dirty="0" err="1"/>
              <a:t>doi.org</a:t>
            </a:r>
            <a:r>
              <a:rPr lang="en" altLang="zh-CN" sz="1200" dirty="0"/>
              <a:t>/10.1523/JNEUROSCI.4432-08.2009</a:t>
            </a:r>
            <a:endParaRPr lang="zh-CN" altLang="en-US" sz="12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68327CD-0AFA-2743-A557-E74AC84BBE40}"/>
              </a:ext>
            </a:extLst>
          </p:cNvPr>
          <p:cNvSpPr txBox="1"/>
          <p:nvPr/>
        </p:nvSpPr>
        <p:spPr>
          <a:xfrm>
            <a:off x="170449" y="250159"/>
            <a:ext cx="7339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对兴奋性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抑制性神经递质的影响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518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BA5FF90-97C6-F84E-9B9D-9B26B605887A}"/>
              </a:ext>
            </a:extLst>
          </p:cNvPr>
          <p:cNvSpPr txBox="1"/>
          <p:nvPr/>
        </p:nvSpPr>
        <p:spPr>
          <a:xfrm>
            <a:off x="31027" y="6047282"/>
            <a:ext cx="121920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Antal, A., Nitsche, M. A., &amp; Paulus, W. (2001). External modulation of visual perception in humans. Neuroreport, 12(16), 3553-3555. </a:t>
            </a:r>
            <a:r>
              <a:rPr lang="en" altLang="zh-CN" sz="1200" dirty="0">
                <a:hlinkClick r:id="rId5"/>
              </a:rPr>
              <a:t>https://doi.org/10.1097/00001756-200111160-00036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r>
              <a:rPr lang="en" altLang="zh-CN" sz="1200" dirty="0"/>
              <a:t>Kraft, A., </a:t>
            </a:r>
            <a:r>
              <a:rPr lang="en" altLang="zh-CN" sz="1200" dirty="0" err="1"/>
              <a:t>Roehmel</a:t>
            </a:r>
            <a:r>
              <a:rPr lang="en" altLang="zh-CN" sz="1200" dirty="0"/>
              <a:t>, J., </a:t>
            </a:r>
            <a:r>
              <a:rPr lang="en" altLang="zh-CN" sz="1200" dirty="0" err="1"/>
              <a:t>Olma</a:t>
            </a:r>
            <a:r>
              <a:rPr lang="en" altLang="zh-CN" sz="1200" dirty="0"/>
              <a:t>, M. C., Schmidt, S., </a:t>
            </a:r>
            <a:r>
              <a:rPr lang="en" altLang="zh-CN" sz="1200" dirty="0" err="1"/>
              <a:t>Irlbacher</a:t>
            </a:r>
            <a:r>
              <a:rPr lang="en" altLang="zh-CN" sz="1200" dirty="0"/>
              <a:t>, K., &amp; Brandt, S. A. (2010). Transcranial direct current stimulation affects visual perception measured by threshold perimetry. Experimental Brain Research, 207(3-4), 283-290. </a:t>
            </a:r>
            <a:r>
              <a:rPr lang="en" altLang="zh-CN" sz="1200" dirty="0">
                <a:hlinkClick r:id="rId6"/>
              </a:rPr>
              <a:t>https://doi.org/10.1007/s00221-010-2453-6</a:t>
            </a:r>
            <a:r>
              <a:rPr lang="zh-CN" altLang="en-US" sz="1200" dirty="0"/>
              <a:t>；</a:t>
            </a:r>
            <a:endParaRPr lang="en" altLang="zh-CN" sz="12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69FD3C-F0FE-F24B-9767-014C3C8F5E8B}"/>
              </a:ext>
            </a:extLst>
          </p:cNvPr>
          <p:cNvSpPr txBox="1"/>
          <p:nvPr/>
        </p:nvSpPr>
        <p:spPr>
          <a:xfrm>
            <a:off x="122824" y="306584"/>
            <a:ext cx="1056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对视知觉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的影响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对比度敏感性（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contrast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sensitivity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C3D344-AF0C-2040-A8BB-A8B1466F070C}"/>
              </a:ext>
            </a:extLst>
          </p:cNvPr>
          <p:cNvSpPr txBox="1"/>
          <p:nvPr/>
        </p:nvSpPr>
        <p:spPr>
          <a:xfrm>
            <a:off x="780402" y="1005933"/>
            <a:ext cx="48160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2400" dirty="0"/>
              <a:t>Antal</a:t>
            </a:r>
            <a:r>
              <a:rPr kumimoji="1" lang="zh-CN" altLang="en-US" sz="2400" dirty="0"/>
              <a:t>等人（</a:t>
            </a:r>
            <a:r>
              <a:rPr kumimoji="1" lang="en-US" altLang="zh-CN" sz="2400" dirty="0"/>
              <a:t>2001</a:t>
            </a:r>
            <a:r>
              <a:rPr kumimoji="1" lang="zh-CN" altLang="en-US" sz="2400" dirty="0"/>
              <a:t>）发现：阴极</a:t>
            </a:r>
            <a:r>
              <a:rPr kumimoji="1" lang="en" altLang="zh-CN" sz="2400" dirty="0"/>
              <a:t>TDCS</a:t>
            </a:r>
            <a:r>
              <a:rPr kumimoji="1" lang="zh-CN" altLang="en-US" sz="2400" dirty="0"/>
              <a:t>减弱了对比度敏感性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E23EB6F-D66D-1C49-8CD4-F4FB5347E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69" y="1844429"/>
            <a:ext cx="4011444" cy="34023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BF8B9E7-F300-FD4D-9601-B58F6DEB90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33" y="1621633"/>
            <a:ext cx="5465652" cy="361473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1D5724C-7031-5442-8B1B-6CF9D106F002}"/>
              </a:ext>
            </a:extLst>
          </p:cNvPr>
          <p:cNvSpPr txBox="1"/>
          <p:nvPr/>
        </p:nvSpPr>
        <p:spPr>
          <a:xfrm>
            <a:off x="6730793" y="1005932"/>
            <a:ext cx="4702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Kraft</a:t>
            </a:r>
            <a:r>
              <a:rPr kumimoji="1" lang="zh-CN" altLang="en-US" sz="2400" dirty="0"/>
              <a:t>等人（</a:t>
            </a:r>
            <a:r>
              <a:rPr kumimoji="1" lang="en-US" altLang="zh-CN" sz="2400" dirty="0"/>
              <a:t>2010</a:t>
            </a:r>
            <a:r>
              <a:rPr kumimoji="1" lang="zh-CN" altLang="en-US" sz="2400" dirty="0"/>
              <a:t>）发现：阳极</a:t>
            </a:r>
            <a:r>
              <a:rPr kumimoji="1" lang="en-US" altLang="zh-CN" sz="2400" dirty="0"/>
              <a:t>TDCS</a:t>
            </a:r>
            <a:r>
              <a:rPr kumimoji="1" lang="zh-CN" altLang="en-US" sz="2400" dirty="0"/>
              <a:t>增强了对比度敏感性。</a:t>
            </a:r>
          </a:p>
        </p:txBody>
      </p:sp>
    </p:spTree>
    <p:extLst>
      <p:ext uri="{BB962C8B-B14F-4D97-AF65-F5344CB8AC3E}">
        <p14:creationId xmlns:p14="http://schemas.microsoft.com/office/powerpoint/2010/main" val="2793228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6BA5FF90-97C6-F84E-9B9D-9B26B605887A}"/>
              </a:ext>
            </a:extLst>
          </p:cNvPr>
          <p:cNvSpPr txBox="1"/>
          <p:nvPr/>
        </p:nvSpPr>
        <p:spPr>
          <a:xfrm>
            <a:off x="124782" y="6311456"/>
            <a:ext cx="12192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200" dirty="0"/>
              <a:t>Antal, A., Nitsche, M. A., Kruse, W., Kincses, T. Z., Hoffmann, K., &amp; Paulus, W. (2004a). Direct current stimulation over V5 enhances visuomotor coordination by improving motion perception in humans. Journal of Cognitive Neuroscience, 16(4), 521-527. https://</a:t>
            </a:r>
            <a:r>
              <a:rPr lang="en" altLang="zh-CN" sz="1200" dirty="0" err="1"/>
              <a:t>doi.org</a:t>
            </a:r>
            <a:r>
              <a:rPr lang="en" altLang="zh-CN" sz="1200" dirty="0"/>
              <a:t>/10.1162/089892904323057263 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B69FD3C-F0FE-F24B-9767-014C3C8F5E8B}"/>
              </a:ext>
            </a:extLst>
          </p:cNvPr>
          <p:cNvSpPr txBox="1"/>
          <p:nvPr/>
        </p:nvSpPr>
        <p:spPr>
          <a:xfrm>
            <a:off x="208549" y="260082"/>
            <a:ext cx="105603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对视知觉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的影响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运动知觉任务（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Motion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Perception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AC3D344-AF0C-2040-A8BB-A8B1466F070C}"/>
              </a:ext>
            </a:extLst>
          </p:cNvPr>
          <p:cNvSpPr txBox="1"/>
          <p:nvPr/>
        </p:nvSpPr>
        <p:spPr>
          <a:xfrm>
            <a:off x="1163267" y="1026348"/>
            <a:ext cx="309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随机点运动知觉任务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7FA071F-1505-E346-9AFD-F16045834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267" y="1982328"/>
            <a:ext cx="4783166" cy="355320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9A0A05E-EC2F-624D-933B-EF209AD94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84" y="1605858"/>
            <a:ext cx="3619500" cy="3911600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EBE6FD49-2240-DC44-9AD8-B86DD2260F89}"/>
              </a:ext>
            </a:extLst>
          </p:cNvPr>
          <p:cNvSpPr txBox="1"/>
          <p:nvPr/>
        </p:nvSpPr>
        <p:spPr>
          <a:xfrm>
            <a:off x="5341068" y="1088716"/>
            <a:ext cx="6309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Antal</a:t>
            </a:r>
            <a:r>
              <a:rPr kumimoji="1" lang="zh-CN" altLang="en-US" sz="2400" dirty="0"/>
              <a:t> 等人（</a:t>
            </a:r>
            <a:r>
              <a:rPr kumimoji="1" lang="en-US" altLang="zh-CN" sz="2400" dirty="0"/>
              <a:t>2004</a:t>
            </a:r>
            <a:r>
              <a:rPr kumimoji="1" lang="zh-CN" altLang="en-US" sz="2400" dirty="0"/>
              <a:t>）发现：阴极</a:t>
            </a:r>
            <a:r>
              <a:rPr kumimoji="1" lang="en-US" altLang="zh-CN" sz="2400" dirty="0"/>
              <a:t>TDCS</a:t>
            </a:r>
            <a:r>
              <a:rPr kumimoji="1" lang="zh-CN" altLang="en-US" sz="2400" dirty="0"/>
              <a:t>降低了运动知觉阈值，增强了运动感知</a:t>
            </a:r>
          </a:p>
        </p:txBody>
      </p:sp>
    </p:spTree>
    <p:extLst>
      <p:ext uri="{BB962C8B-B14F-4D97-AF65-F5344CB8AC3E}">
        <p14:creationId xmlns:p14="http://schemas.microsoft.com/office/powerpoint/2010/main" val="3854415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390CFA-CC60-D64C-83F8-7F08FC1D88ED}"/>
              </a:ext>
            </a:extLst>
          </p:cNvPr>
          <p:cNvGrpSpPr/>
          <p:nvPr/>
        </p:nvGrpSpPr>
        <p:grpSpPr>
          <a:xfrm>
            <a:off x="504937" y="508540"/>
            <a:ext cx="8945576" cy="615553"/>
            <a:chOff x="1321453" y="892470"/>
            <a:chExt cx="8945576" cy="61555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E0729C8-4436-2D42-973C-BB13444591E3}"/>
                </a:ext>
              </a:extLst>
            </p:cNvPr>
            <p:cNvSpPr txBox="1"/>
            <p:nvPr/>
          </p:nvSpPr>
          <p:spPr>
            <a:xfrm>
              <a:off x="1321453" y="892470"/>
              <a:ext cx="382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运动周边抑制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A06A51E-3103-A74F-B909-50FE8CBC0D86}"/>
                </a:ext>
              </a:extLst>
            </p:cNvPr>
            <p:cNvSpPr txBox="1"/>
            <p:nvPr/>
          </p:nvSpPr>
          <p:spPr>
            <a:xfrm>
              <a:off x="4938666" y="923248"/>
              <a:ext cx="5328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Motion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Surround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Suppression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cxnSp>
          <p:nvCxnSpPr>
            <p:cNvPr id="27" name="直接连接符 23">
              <a:extLst>
                <a:ext uri="{FF2B5EF4-FFF2-40B4-BE49-F238E27FC236}">
                  <a16:creationId xmlns:a16="http://schemas.microsoft.com/office/drawing/2014/main" id="{51422D50-2223-094E-924B-095068629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979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076EEBF4-E0A5-2D49-9DBA-73A3BCB65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21" y="1667725"/>
            <a:ext cx="3350184" cy="335018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470DC64-13E5-0342-A645-1EDC90680DC5}"/>
              </a:ext>
            </a:extLst>
          </p:cNvPr>
          <p:cNvSpPr txBox="1"/>
          <p:nvPr/>
        </p:nvSpPr>
        <p:spPr>
          <a:xfrm>
            <a:off x="322182" y="6274300"/>
            <a:ext cx="115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dirty="0"/>
              <a:t>Tadin, D., Lappin, J. S., Gilroy, L. A., &amp; Blake, R. (2003). Perceptual consequences of </a:t>
            </a:r>
            <a:r>
              <a:rPr kumimoji="1" lang="en" altLang="zh-CN" sz="1200" dirty="0" err="1"/>
              <a:t>centre</a:t>
            </a:r>
            <a:r>
              <a:rPr kumimoji="1" lang="en" altLang="zh-CN" sz="1200" dirty="0"/>
              <a:t>-surround antagonism in visual motion processing. Nature (London), 424(6946), 312-315. https://</a:t>
            </a:r>
            <a:r>
              <a:rPr kumimoji="1" lang="en" altLang="zh-CN" sz="1200" dirty="0" err="1"/>
              <a:t>doi.org</a:t>
            </a:r>
            <a:r>
              <a:rPr kumimoji="1" lang="en" altLang="zh-CN" sz="1200" dirty="0"/>
              <a:t>/10.1038/nature01800</a:t>
            </a:r>
            <a:endParaRPr kumimoji="1" lang="zh-CN" altLang="en-US" sz="1200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3244913-E8FB-7D49-8EED-BB56746435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86" y="1289423"/>
            <a:ext cx="5861294" cy="475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9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358CFBBF-8BC7-A34D-957B-9D6E2E697E18}"/>
              </a:ext>
            </a:extLst>
          </p:cNvPr>
          <p:cNvSpPr txBox="1"/>
          <p:nvPr/>
        </p:nvSpPr>
        <p:spPr>
          <a:xfrm>
            <a:off x="246105" y="242098"/>
            <a:ext cx="11699790" cy="2559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2400" dirty="0"/>
              <a:t>Tadin</a:t>
            </a:r>
            <a:r>
              <a:rPr kumimoji="1" lang="zh-CN" altLang="en-US" sz="2400" dirty="0"/>
              <a:t>等人最近的研究</a:t>
            </a:r>
            <a:r>
              <a:rPr kumimoji="1" lang="en-US" altLang="zh-CN" sz="2400" dirty="0"/>
              <a:t>(2019)</a:t>
            </a:r>
            <a:r>
              <a:rPr kumimoji="1" lang="zh-CN" altLang="en-US" sz="2400" dirty="0"/>
              <a:t>为这一假设提供了实验性的相关与因果证据：</a:t>
            </a:r>
            <a:endParaRPr kumimoji="1" lang="en-US" altLang="zh-CN" sz="2400" dirty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400" dirty="0"/>
              <a:t>强运动周边抑制效应与高效的运动图形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背景分离之间存在高度相关；</a:t>
            </a:r>
            <a:endParaRPr kumimoji="1" lang="en-US" altLang="zh-CN" sz="2400" dirty="0"/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400" dirty="0"/>
              <a:t>运动图形</a:t>
            </a:r>
            <a:r>
              <a:rPr kumimoji="1" lang="en-US" altLang="zh-CN" sz="2400" dirty="0"/>
              <a:t>-</a:t>
            </a:r>
            <a:r>
              <a:rPr kumimoji="1" lang="zh-CN" altLang="en-US" sz="2400" dirty="0"/>
              <a:t>背景分离能力经知觉学习</a:t>
            </a:r>
            <a:r>
              <a:rPr kumimoji="1" lang="en-US" altLang="zh-CN" sz="2400" dirty="0"/>
              <a:t>(Perceptual Learning)</a:t>
            </a:r>
            <a:r>
              <a:rPr kumimoji="1" lang="zh-CN" altLang="en-US" sz="2400" dirty="0"/>
              <a:t>的方式增强后，运动周边抑制效应被加强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F4C9B90E-228F-2E4C-9834-0677E4280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33" y="2696881"/>
            <a:ext cx="4622715" cy="32454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0AD5DB4-AEF0-934A-B9D3-9A86F6CDB0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212" y="2720810"/>
            <a:ext cx="6567529" cy="315945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9BCC95-17B0-6343-928D-5068D4E047E1}"/>
              </a:ext>
            </a:extLst>
          </p:cNvPr>
          <p:cNvSpPr txBox="1"/>
          <p:nvPr/>
        </p:nvSpPr>
        <p:spPr>
          <a:xfrm>
            <a:off x="105437" y="6329974"/>
            <a:ext cx="12086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Tadin, D., Park, W. J., Dieter, K. C., Melnick, M. D., Lappin, J. S., &amp; Blake, R. (2019). Spatial suppression promotes rapid figure-ground segmentation of moving </a:t>
            </a:r>
            <a:r>
              <a:rPr lang="en" altLang="zh-CN" sz="1200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objects.</a:t>
            </a:r>
            <a:r>
              <a:rPr lang="en" altLang="zh-CN" sz="1200" b="0" i="1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Nature</a:t>
            </a:r>
            <a:r>
              <a:rPr lang="en" altLang="zh-CN" sz="12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Communications, 10</a:t>
            </a:r>
            <a:r>
              <a:rPr lang="en" altLang="zh-CN" sz="12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(1), 2732-12. </a:t>
            </a:r>
            <a:r>
              <a:rPr lang="en" altLang="zh-CN" sz="1200" b="0" i="0" u="none" strike="noStrike" dirty="0">
                <a:solidFill>
                  <a:srgbClr val="2659AB"/>
                </a:solidFill>
                <a:effectLst/>
                <a:latin typeface="Helvetica Neue" panose="02000503000000020004" pitchFamily="2" charset="0"/>
                <a:hlinkClick r:id="rId7"/>
              </a:rPr>
              <a:t>https://doi.org/10.1038/s41467-019-10653-8</a:t>
            </a:r>
            <a:endParaRPr lang="en" altLang="zh-CN" sz="12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74598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实验一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8F7B50-3EE1-C845-8DEB-8960C7C41D4E}"/>
              </a:ext>
            </a:extLst>
          </p:cNvPr>
          <p:cNvSpPr txBox="1"/>
          <p:nvPr/>
        </p:nvSpPr>
        <p:spPr>
          <a:xfrm>
            <a:off x="2255008" y="1031484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MSS Task</a:t>
            </a:r>
            <a:endParaRPr kumimoji="1" lang="zh-CN" altLang="en-US" sz="32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B4C89-307F-4A47-B2C9-AC43739EFADE}"/>
              </a:ext>
            </a:extLst>
          </p:cNvPr>
          <p:cNvSpPr txBox="1"/>
          <p:nvPr/>
        </p:nvSpPr>
        <p:spPr>
          <a:xfrm>
            <a:off x="8336833" y="295008"/>
            <a:ext cx="464436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dirty="0"/>
              <a:t>Orientation: Horizontal;</a:t>
            </a:r>
          </a:p>
          <a:p>
            <a:pPr indent="266700" algn="just"/>
            <a:r>
              <a:rPr lang="en-US" altLang="zh-CN" sz="2000" dirty="0"/>
              <a:t>Size: 1.5</a:t>
            </a:r>
            <a:r>
              <a:rPr lang="en-US" altLang="zh-CN" sz="2000" baseline="30000" dirty="0"/>
              <a:t>∘</a:t>
            </a:r>
            <a:r>
              <a:rPr lang="zh-CN" altLang="en-US" sz="2000" dirty="0"/>
              <a:t>、</a:t>
            </a:r>
            <a:r>
              <a:rPr lang="en-US" altLang="zh-CN" sz="2000" dirty="0"/>
              <a:t>3</a:t>
            </a:r>
            <a:r>
              <a:rPr lang="en-US" altLang="zh-CN" sz="2000" baseline="30000" dirty="0"/>
              <a:t> ∘ </a:t>
            </a:r>
            <a:r>
              <a:rPr lang="zh-CN" altLang="en-US" sz="2000" dirty="0"/>
              <a:t>、</a:t>
            </a:r>
            <a:r>
              <a:rPr lang="en-US" altLang="zh-CN" sz="2000" dirty="0"/>
              <a:t>5</a:t>
            </a:r>
            <a:r>
              <a:rPr lang="en-US" altLang="zh-CN" sz="2000" baseline="30000" dirty="0"/>
              <a:t> ∘</a:t>
            </a:r>
            <a:endParaRPr lang="en-US" altLang="zh-CN" sz="2000" baseline="-25000" dirty="0"/>
          </a:p>
          <a:p>
            <a:pPr indent="266700" algn="just"/>
            <a:r>
              <a:rPr lang="en-US" altLang="zh-CN" sz="2000" dirty="0"/>
              <a:t>Position: Foveal;</a:t>
            </a:r>
          </a:p>
          <a:p>
            <a:pPr indent="266700" algn="just"/>
            <a:r>
              <a:rPr lang="en-US" altLang="zh-CN" sz="2000" dirty="0"/>
              <a:t>Spatial Frequency: 1cpd</a:t>
            </a:r>
          </a:p>
          <a:p>
            <a:pPr indent="266700" algn="just"/>
            <a:r>
              <a:rPr lang="en-US" altLang="zh-CN" sz="2000" dirty="0"/>
              <a:t>Speed: 2</a:t>
            </a:r>
            <a:r>
              <a:rPr lang="en-US" altLang="zh-CN" sz="2000" baseline="30000" dirty="0"/>
              <a:t> ∘ </a:t>
            </a:r>
            <a:r>
              <a:rPr lang="en-US" altLang="zh-CN" sz="2000" dirty="0"/>
              <a:t>s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</a:t>
            </a:r>
          </a:p>
          <a:p>
            <a:pPr indent="266700" algn="just"/>
            <a:r>
              <a:rPr lang="en-US" altLang="zh-CN" sz="2000" dirty="0"/>
              <a:t>Contrast: 70%</a:t>
            </a:r>
          </a:p>
          <a:p>
            <a:pPr indent="266700" algn="just"/>
            <a:r>
              <a:rPr lang="en-US" altLang="zh-CN" sz="2000" dirty="0"/>
              <a:t>Direction: upward or downward.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817512-E85A-0E4C-8049-664E7D34F8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3506" r="14147" b="15439"/>
          <a:stretch/>
        </p:blipFill>
        <p:spPr>
          <a:xfrm>
            <a:off x="161781" y="2096773"/>
            <a:ext cx="6656696" cy="40532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874FA4-9BFF-2040-99FC-79E869DB16FA}"/>
              </a:ext>
            </a:extLst>
          </p:cNvPr>
          <p:cNvSpPr txBox="1"/>
          <p:nvPr/>
        </p:nvSpPr>
        <p:spPr>
          <a:xfrm>
            <a:off x="6971145" y="2848869"/>
            <a:ext cx="505907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16(practice)+3 (Size)* 120 = 376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trials</a:t>
            </a:r>
            <a:r>
              <a:rPr kumimoji="1" lang="zh-CN" altLang="en-US" sz="2400" dirty="0"/>
              <a:t>，分三个</a:t>
            </a:r>
            <a:r>
              <a:rPr kumimoji="1" lang="en-US" altLang="zh-CN" sz="2400" dirty="0"/>
              <a:t>block</a:t>
            </a:r>
            <a:r>
              <a:rPr kumimoji="1" lang="zh-CN" altLang="en-US" sz="2400" dirty="0"/>
              <a:t>，预计</a:t>
            </a:r>
            <a:r>
              <a:rPr kumimoji="1" lang="en-US" altLang="zh-CN" sz="2400" dirty="0"/>
              <a:t>18-20</a:t>
            </a:r>
            <a:r>
              <a:rPr kumimoji="1" lang="zh-CN" altLang="en-US" sz="2400" dirty="0"/>
              <a:t>分钟</a:t>
            </a:r>
            <a:endParaRPr kumimoji="1" lang="en-US" altLang="zh-CN" sz="2400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362DA6-8B55-3C41-A907-80AB77E72811}"/>
              </a:ext>
            </a:extLst>
          </p:cNvPr>
          <p:cNvSpPr txBox="1"/>
          <p:nvPr/>
        </p:nvSpPr>
        <p:spPr>
          <a:xfrm>
            <a:off x="5478828" y="609686"/>
            <a:ext cx="3475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dirty="0"/>
              <a:t>Duration: 20min;</a:t>
            </a:r>
          </a:p>
          <a:p>
            <a:pPr indent="266700" algn="just"/>
            <a:r>
              <a:rPr lang="en-US" altLang="zh-CN" sz="2400" dirty="0"/>
              <a:t>Position: Left V5</a:t>
            </a:r>
          </a:p>
          <a:p>
            <a:pPr indent="266700" algn="just"/>
            <a:r>
              <a:rPr lang="en-US" altLang="zh-CN" sz="2400" dirty="0"/>
              <a:t>Intensity: 2mA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462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DAB584-908B-1F4B-BAC4-18D1ECC4F7A4}"/>
              </a:ext>
            </a:extLst>
          </p:cNvPr>
          <p:cNvSpPr txBox="1"/>
          <p:nvPr/>
        </p:nvSpPr>
        <p:spPr>
          <a:xfrm>
            <a:off x="7509108" y="2675821"/>
            <a:ext cx="394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b="1" dirty="0">
                <a:effectLst/>
                <a:latin typeface="DengXian" panose="02010600030101010101" pitchFamily="2" charset="-122"/>
                <a:cs typeface="Times New Roman" panose="02020603050405020304" pitchFamily="18" charset="0"/>
              </a:rPr>
              <a:t>Central ellipse</a:t>
            </a:r>
            <a:r>
              <a:rPr lang="en-US" altLang="zh-CN" sz="1800" b="1" dirty="0">
                <a:latin typeface="DengXian" panose="02010600030101010101" pitchFamily="2" charset="-122"/>
                <a:cs typeface="Times New Roman" panose="02020603050405020304" pitchFamily="18" charset="0"/>
              </a:rPr>
              <a:t>:</a:t>
            </a:r>
            <a:endParaRPr lang="en-US" altLang="zh-CN" sz="1800" b="1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Motion defined: opposite direction</a:t>
            </a:r>
          </a:p>
          <a:p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Size: 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long axis—1.8</a:t>
            </a:r>
            <a:r>
              <a:rPr lang="en-US" altLang="zh-CN" sz="1800" kern="100" baseline="300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  <a:r>
              <a:rPr lang="zh-CN" alt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short axis—1.2</a:t>
            </a:r>
            <a:r>
              <a:rPr lang="en-US" altLang="zh-CN" kern="1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</a:p>
          <a:p>
            <a:r>
              <a:rPr kumimoji="1"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Orientation: 45</a:t>
            </a:r>
            <a:r>
              <a:rPr kumimoji="1" lang="en-US" altLang="zh-CN" kern="1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∘</a:t>
            </a:r>
            <a:r>
              <a:rPr kumimoji="1" lang="en-US" altLang="zh-CN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leftward or rightward</a:t>
            </a:r>
            <a:endParaRPr kumimoji="1"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54F3333-1F7D-3D45-8EBB-6B2D5564D16A}"/>
              </a:ext>
            </a:extLst>
          </p:cNvPr>
          <p:cNvSpPr txBox="1"/>
          <p:nvPr/>
        </p:nvSpPr>
        <p:spPr>
          <a:xfrm>
            <a:off x="1846966" y="892004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F-G Task</a:t>
            </a:r>
            <a:endParaRPr kumimoji="1" lang="zh-CN" altLang="en-US" sz="32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47B4C89-307F-4A47-B2C9-AC43739EFADE}"/>
              </a:ext>
            </a:extLst>
          </p:cNvPr>
          <p:cNvSpPr txBox="1"/>
          <p:nvPr/>
        </p:nvSpPr>
        <p:spPr>
          <a:xfrm>
            <a:off x="8250440" y="78248"/>
            <a:ext cx="39415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b="1" dirty="0"/>
              <a:t>Background:</a:t>
            </a:r>
          </a:p>
          <a:p>
            <a:pPr indent="266700" algn="just"/>
            <a:r>
              <a:rPr lang="en-US" altLang="zh-CN" sz="2000" dirty="0"/>
              <a:t>Size: 5</a:t>
            </a:r>
            <a:r>
              <a:rPr lang="en-US" altLang="zh-CN" sz="2000" baseline="30000" dirty="0"/>
              <a:t> ∘</a:t>
            </a:r>
            <a:endParaRPr lang="en-US" altLang="zh-CN" sz="2000" baseline="-25000" dirty="0"/>
          </a:p>
          <a:p>
            <a:pPr indent="266700" algn="just"/>
            <a:r>
              <a:rPr lang="en-US" altLang="zh-CN" sz="2000" dirty="0"/>
              <a:t>Position: Foveal;</a:t>
            </a:r>
          </a:p>
          <a:p>
            <a:pPr indent="266700" algn="just"/>
            <a:r>
              <a:rPr lang="en-US" altLang="zh-CN" sz="2000" dirty="0"/>
              <a:t>Speed: 4</a:t>
            </a:r>
            <a:r>
              <a:rPr lang="en-US" altLang="zh-CN" sz="2000" baseline="30000" dirty="0"/>
              <a:t> ∘ </a:t>
            </a:r>
            <a:r>
              <a:rPr lang="en-US" altLang="zh-CN" sz="2000" dirty="0"/>
              <a:t>s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(40% pixels)</a:t>
            </a:r>
          </a:p>
          <a:p>
            <a:pPr indent="266700" algn="just"/>
            <a:r>
              <a:rPr lang="en-US" altLang="zh-CN" sz="2000" dirty="0"/>
              <a:t>Contrast: 40%</a:t>
            </a:r>
          </a:p>
          <a:p>
            <a:pPr indent="266700" algn="just"/>
            <a:r>
              <a:rPr lang="en-US" altLang="zh-CN" sz="2000" dirty="0"/>
              <a:t>Direction: upward or downward.</a:t>
            </a:r>
          </a:p>
          <a:p>
            <a:pPr indent="266700" algn="just"/>
            <a:r>
              <a:rPr lang="en-US" altLang="zh-CN" sz="2000" dirty="0"/>
              <a:t>Duration: 20ms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81B168C-05F7-9C40-BC89-5A6FB0370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 b="15439"/>
          <a:stretch/>
        </p:blipFill>
        <p:spPr>
          <a:xfrm>
            <a:off x="266018" y="2065230"/>
            <a:ext cx="6729046" cy="40643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3874FA4-9BFF-2040-99FC-79E869DB16FA}"/>
              </a:ext>
            </a:extLst>
          </p:cNvPr>
          <p:cNvSpPr txBox="1"/>
          <p:nvPr/>
        </p:nvSpPr>
        <p:spPr>
          <a:xfrm>
            <a:off x="6679984" y="3986197"/>
            <a:ext cx="5480988" cy="1430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2(Orientation)*2 (Direction</a:t>
            </a:r>
            <a:r>
              <a:rPr kumimoji="1" lang="zh-CN" altLang="en-US" sz="2000" dirty="0"/>
              <a:t>）</a:t>
            </a:r>
            <a:r>
              <a:rPr kumimoji="1" lang="en-US" altLang="zh-CN" sz="2000" dirty="0"/>
              <a:t>*25 trials=100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trials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12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practice+100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trials=112 trials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		</a:t>
            </a:r>
            <a:r>
              <a:rPr kumimoji="1" lang="zh-CN" altLang="en-US" sz="2000" dirty="0"/>
              <a:t>预计</a:t>
            </a:r>
            <a:r>
              <a:rPr kumimoji="1" lang="en-US" altLang="zh-CN" sz="2000" dirty="0"/>
              <a:t>4</a:t>
            </a:r>
            <a:r>
              <a:rPr kumimoji="1" lang="zh-CN" altLang="en-US" sz="2000" dirty="0"/>
              <a:t>分钟，测量正确率。</a:t>
            </a:r>
          </a:p>
        </p:txBody>
      </p:sp>
      <p:sp>
        <p:nvSpPr>
          <p:cNvPr id="24" name="文本框 22">
            <a:extLst>
              <a:ext uri="{FF2B5EF4-FFF2-40B4-BE49-F238E27FC236}">
                <a16:creationId xmlns:a16="http://schemas.microsoft.com/office/drawing/2014/main" id="{CE4FA445-6887-CA4F-B58F-0FB28C0BAD4B}"/>
              </a:ext>
            </a:extLst>
          </p:cNvPr>
          <p:cNvSpPr txBox="1"/>
          <p:nvPr/>
        </p:nvSpPr>
        <p:spPr>
          <a:xfrm>
            <a:off x="4635232" y="489293"/>
            <a:ext cx="34751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66700" algn="just"/>
            <a:r>
              <a:rPr lang="en-US" altLang="zh-CN" sz="2400" dirty="0"/>
              <a:t>Duration: 20min;</a:t>
            </a:r>
          </a:p>
          <a:p>
            <a:pPr indent="266700" algn="just"/>
            <a:r>
              <a:rPr lang="en-US" altLang="zh-CN" sz="2400" dirty="0"/>
              <a:t>Position: Left V5</a:t>
            </a:r>
          </a:p>
          <a:p>
            <a:pPr indent="266700" algn="just"/>
            <a:r>
              <a:rPr lang="en-US" altLang="zh-CN" sz="2400" dirty="0"/>
              <a:t>Intensity: 2mA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45807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实验二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13" name="文本框 6">
            <a:extLst>
              <a:ext uri="{FF2B5EF4-FFF2-40B4-BE49-F238E27FC236}">
                <a16:creationId xmlns:a16="http://schemas.microsoft.com/office/drawing/2014/main" id="{ED8F7B50-3EE1-C845-8DEB-8960C7C41D4E}"/>
              </a:ext>
            </a:extLst>
          </p:cNvPr>
          <p:cNvSpPr txBox="1"/>
          <p:nvPr/>
        </p:nvSpPr>
        <p:spPr>
          <a:xfrm>
            <a:off x="2154440" y="1064449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200" b="1" dirty="0"/>
              <a:t>MSS Task</a:t>
            </a:r>
            <a:endParaRPr kumimoji="1" lang="zh-CN" altLang="en-US" sz="32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59E3DD-0775-E146-812D-DA105E80F0C0}"/>
              </a:ext>
            </a:extLst>
          </p:cNvPr>
          <p:cNvSpPr txBox="1"/>
          <p:nvPr/>
        </p:nvSpPr>
        <p:spPr>
          <a:xfrm>
            <a:off x="7882042" y="233451"/>
            <a:ext cx="413950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000" dirty="0"/>
              <a:t>Orientation: Horizontal;</a:t>
            </a:r>
          </a:p>
          <a:p>
            <a:pPr indent="266700" algn="just"/>
            <a:r>
              <a:rPr lang="en-US" altLang="zh-CN" sz="2000" dirty="0"/>
              <a:t>Size: 1.5</a:t>
            </a:r>
            <a:r>
              <a:rPr lang="en-US" altLang="zh-CN" sz="2000" baseline="30000" dirty="0"/>
              <a:t>∘</a:t>
            </a:r>
            <a:r>
              <a:rPr lang="zh-CN" altLang="en-US" sz="2000" dirty="0"/>
              <a:t>、</a:t>
            </a:r>
            <a:r>
              <a:rPr lang="en-US" altLang="zh-CN" sz="2000" dirty="0"/>
              <a:t>5</a:t>
            </a:r>
            <a:r>
              <a:rPr lang="en-US" altLang="zh-CN" sz="2000" baseline="30000" dirty="0"/>
              <a:t> ∘</a:t>
            </a:r>
            <a:endParaRPr lang="en-US" altLang="zh-CN" sz="2000" baseline="-25000" dirty="0"/>
          </a:p>
          <a:p>
            <a:pPr indent="266700" algn="just"/>
            <a:r>
              <a:rPr lang="en-US" altLang="zh-CN" sz="2000" dirty="0"/>
              <a:t>Position: Foveal;</a:t>
            </a:r>
          </a:p>
          <a:p>
            <a:pPr indent="266700" algn="just"/>
            <a:r>
              <a:rPr lang="en-US" altLang="zh-CN" sz="2000" dirty="0"/>
              <a:t>Spatial Frequency: 1cpd</a:t>
            </a:r>
          </a:p>
          <a:p>
            <a:pPr indent="266700" algn="just"/>
            <a:r>
              <a:rPr lang="en-US" altLang="zh-CN" sz="2000" dirty="0"/>
              <a:t>Speed: 2</a:t>
            </a:r>
            <a:r>
              <a:rPr lang="en-US" altLang="zh-CN" sz="2000" baseline="30000" dirty="0"/>
              <a:t> ∘ </a:t>
            </a:r>
            <a:r>
              <a:rPr lang="en-US" altLang="zh-CN" sz="2000" dirty="0"/>
              <a:t>s</a:t>
            </a:r>
            <a:r>
              <a:rPr lang="en-US" altLang="zh-CN" sz="2000" baseline="30000" dirty="0"/>
              <a:t>-1</a:t>
            </a:r>
            <a:r>
              <a:rPr lang="en-US" altLang="zh-CN" sz="2000" dirty="0"/>
              <a:t> </a:t>
            </a:r>
          </a:p>
          <a:p>
            <a:pPr indent="266700" algn="just"/>
            <a:r>
              <a:rPr lang="en-US" altLang="zh-CN" sz="2000" dirty="0"/>
              <a:t>Contrast: 40%</a:t>
            </a:r>
          </a:p>
          <a:p>
            <a:pPr indent="266700" algn="just"/>
            <a:r>
              <a:rPr lang="en-US" altLang="zh-CN" sz="2000" dirty="0"/>
              <a:t>Direction: upward or downward.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AD1B8936-03BB-3648-A55B-DED705D24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3506" r="14147" b="15439"/>
          <a:stretch/>
        </p:blipFill>
        <p:spPr>
          <a:xfrm>
            <a:off x="368398" y="1981267"/>
            <a:ext cx="6384608" cy="388753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1955A24-6DF9-554C-BF52-9A1666DB6EC8}"/>
              </a:ext>
            </a:extLst>
          </p:cNvPr>
          <p:cNvSpPr txBox="1"/>
          <p:nvPr/>
        </p:nvSpPr>
        <p:spPr>
          <a:xfrm>
            <a:off x="6962475" y="3429000"/>
            <a:ext cx="505907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16(practice)+2 (Size)* 120 = 256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trials</a:t>
            </a:r>
            <a:r>
              <a:rPr kumimoji="1" lang="zh-CN" altLang="en-US" sz="2400" dirty="0"/>
              <a:t>，分三个</a:t>
            </a:r>
            <a:r>
              <a:rPr kumimoji="1" lang="en-US" altLang="zh-CN" sz="2400" dirty="0"/>
              <a:t>block</a:t>
            </a:r>
            <a:r>
              <a:rPr kumimoji="1" lang="zh-CN" altLang="en-US" sz="2400" dirty="0"/>
              <a:t>，预计</a:t>
            </a:r>
            <a:r>
              <a:rPr kumimoji="1" lang="en-US" altLang="zh-CN" sz="2400" dirty="0"/>
              <a:t>12</a:t>
            </a:r>
            <a:r>
              <a:rPr kumimoji="1" lang="zh-CN" altLang="en-US" sz="2400" dirty="0"/>
              <a:t>分钟</a:t>
            </a:r>
            <a:endParaRPr kumimoji="1"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940200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4D0F4B4B-5DFD-9E4B-8989-E9B0AE0E1B69}"/>
              </a:ext>
            </a:extLst>
          </p:cNvPr>
          <p:cNvSpPr txBox="1"/>
          <p:nvPr/>
        </p:nvSpPr>
        <p:spPr>
          <a:xfrm>
            <a:off x="179974" y="415943"/>
            <a:ext cx="49272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对兴奋性</a:t>
            </a:r>
            <a:r>
              <a:rPr lang="en-US" altLang="zh-CN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zh-CN" altLang="en-US" sz="32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抑制性的影响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E5C8A20-E85D-2C4E-A635-BDE7A6418E6F}"/>
              </a:ext>
            </a:extLst>
          </p:cNvPr>
          <p:cNvGrpSpPr/>
          <p:nvPr/>
        </p:nvGrpSpPr>
        <p:grpSpPr>
          <a:xfrm>
            <a:off x="539239" y="1082723"/>
            <a:ext cx="2524903" cy="2524902"/>
            <a:chOff x="831614" y="2217611"/>
            <a:chExt cx="3554405" cy="3554403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2C587D8-FEBC-4747-A99F-F986FED6AFB7}"/>
                </a:ext>
              </a:extLst>
            </p:cNvPr>
            <p:cNvSpPr/>
            <p:nvPr/>
          </p:nvSpPr>
          <p:spPr>
            <a:xfrm>
              <a:off x="943024" y="2317237"/>
              <a:ext cx="3355150" cy="335515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dirty="0">
                  <a:solidFill>
                    <a:schemeClr val="tx1"/>
                  </a:solidFill>
                </a:rPr>
                <a:t>兴奋性</a:t>
              </a:r>
              <a:r>
                <a:rPr kumimoji="1" lang="en-US" altLang="zh-CN" sz="2400" dirty="0">
                  <a:solidFill>
                    <a:schemeClr val="tx1"/>
                  </a:solidFill>
                </a:rPr>
                <a:t>/</a:t>
              </a:r>
              <a:r>
                <a:rPr kumimoji="1" lang="zh-CN" altLang="en-US" sz="2400" dirty="0">
                  <a:solidFill>
                    <a:schemeClr val="tx1"/>
                  </a:solidFill>
                </a:rPr>
                <a:t>抑制性神经递质</a:t>
              </a:r>
              <a:r>
                <a:rPr kumimoji="1" lang="en-US" altLang="zh-CN" sz="2400" dirty="0">
                  <a:solidFill>
                    <a:schemeClr val="tx1"/>
                  </a:solidFill>
                </a:rPr>
                <a:t>(</a:t>
              </a:r>
              <a:r>
                <a:rPr kumimoji="1" lang="zh-CN" altLang="en-US" sz="2400" dirty="0">
                  <a:solidFill>
                    <a:schemeClr val="tx1"/>
                  </a:solidFill>
                </a:rPr>
                <a:t>谷氨酸、</a:t>
              </a:r>
              <a:r>
                <a:rPr kumimoji="1" lang="en-US" altLang="zh-CN" sz="2400" dirty="0">
                  <a:solidFill>
                    <a:schemeClr val="tx1"/>
                  </a:solidFill>
                </a:rPr>
                <a:t>GABA)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24C2C1A7-69D6-FC45-BB06-EC512528A51F}"/>
                </a:ext>
              </a:extLst>
            </p:cNvPr>
            <p:cNvSpPr/>
            <p:nvPr/>
          </p:nvSpPr>
          <p:spPr>
            <a:xfrm>
              <a:off x="831614" y="2217611"/>
              <a:ext cx="3554405" cy="3554403"/>
            </a:xfrm>
            <a:prstGeom prst="ellipse">
              <a:avLst/>
            </a:prstGeom>
            <a:noFill/>
            <a:ln w="254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9F1BE30-820E-264A-BF09-2A4FD30D9DFA}"/>
              </a:ext>
            </a:extLst>
          </p:cNvPr>
          <p:cNvGrpSpPr/>
          <p:nvPr/>
        </p:nvGrpSpPr>
        <p:grpSpPr>
          <a:xfrm>
            <a:off x="3414980" y="1082723"/>
            <a:ext cx="2524903" cy="2524902"/>
            <a:chOff x="831614" y="2217611"/>
            <a:chExt cx="3554405" cy="3554403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4FA42304-2F87-BE44-A4F3-BF461F4567B5}"/>
                </a:ext>
              </a:extLst>
            </p:cNvPr>
            <p:cNvSpPr/>
            <p:nvPr/>
          </p:nvSpPr>
          <p:spPr>
            <a:xfrm>
              <a:off x="943024" y="2317237"/>
              <a:ext cx="3355150" cy="335515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rPr>
                <a:t>视知觉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5BE6CAC4-5E9D-894F-B0A9-B024E470BD79}"/>
                </a:ext>
              </a:extLst>
            </p:cNvPr>
            <p:cNvSpPr/>
            <p:nvPr/>
          </p:nvSpPr>
          <p:spPr>
            <a:xfrm>
              <a:off x="831614" y="2217611"/>
              <a:ext cx="3554405" cy="3554403"/>
            </a:xfrm>
            <a:prstGeom prst="ellipse">
              <a:avLst/>
            </a:prstGeom>
            <a:noFill/>
            <a:ln w="254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2CA4355-4A31-3A43-BFE9-2DDB8491E021}"/>
              </a:ext>
            </a:extLst>
          </p:cNvPr>
          <p:cNvGrpSpPr/>
          <p:nvPr/>
        </p:nvGrpSpPr>
        <p:grpSpPr>
          <a:xfrm>
            <a:off x="6252119" y="1011952"/>
            <a:ext cx="2524903" cy="2524902"/>
            <a:chOff x="831614" y="2217611"/>
            <a:chExt cx="3554405" cy="3554403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51FD68C-5F45-C74C-BEF1-F4447E0B9885}"/>
                </a:ext>
              </a:extLst>
            </p:cNvPr>
            <p:cNvSpPr/>
            <p:nvPr/>
          </p:nvSpPr>
          <p:spPr>
            <a:xfrm>
              <a:off x="943024" y="2317237"/>
              <a:ext cx="3355150" cy="335515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dirty="0">
                  <a:solidFill>
                    <a:schemeClr val="tx1"/>
                  </a:solidFill>
                </a:rPr>
                <a:t>运动知觉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CCEB224C-69C1-7E45-849A-C0187F4E3196}"/>
                </a:ext>
              </a:extLst>
            </p:cNvPr>
            <p:cNvSpPr/>
            <p:nvPr/>
          </p:nvSpPr>
          <p:spPr>
            <a:xfrm>
              <a:off x="831614" y="2217611"/>
              <a:ext cx="3554405" cy="3554403"/>
            </a:xfrm>
            <a:prstGeom prst="ellipse">
              <a:avLst/>
            </a:prstGeom>
            <a:noFill/>
            <a:ln w="254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D199B561-3894-F741-985D-BBB652F2F302}"/>
              </a:ext>
            </a:extLst>
          </p:cNvPr>
          <p:cNvSpPr txBox="1"/>
          <p:nvPr/>
        </p:nvSpPr>
        <p:spPr>
          <a:xfrm>
            <a:off x="9352710" y="1674237"/>
            <a:ext cx="1598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/>
              <a:t>·······</a:t>
            </a:r>
            <a:endParaRPr kumimoji="1" lang="zh-CN" altLang="en-US" sz="72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3D0AE53-65F9-C842-947F-F964E6F5EFF0}"/>
              </a:ext>
            </a:extLst>
          </p:cNvPr>
          <p:cNvSpPr txBox="1"/>
          <p:nvPr/>
        </p:nvSpPr>
        <p:spPr>
          <a:xfrm>
            <a:off x="2194932" y="3560649"/>
            <a:ext cx="7802136" cy="16244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阳极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TDCS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A-TDCS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增强皮层兴奋性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阴极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TDCS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（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C-TDCS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）</a:t>
            </a:r>
            <a:r>
              <a:rPr kumimoji="1" lang="en-US" altLang="zh-CN" sz="36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kumimoji="1" lang="zh-CN" altLang="en-US" sz="3600" dirty="0">
                <a:latin typeface="SimHei" panose="02010609060101010101" pitchFamily="49" charset="-122"/>
                <a:ea typeface="SimHei" panose="02010609060101010101" pitchFamily="49" charset="-122"/>
              </a:rPr>
              <a:t>增强皮层抑制性</a:t>
            </a:r>
            <a:endParaRPr kumimoji="1" lang="en-US" altLang="zh-CN" sz="36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7820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BE6FD49-2240-DC44-9AD8-B86DD2260F89}"/>
              </a:ext>
            </a:extLst>
          </p:cNvPr>
          <p:cNvSpPr txBox="1"/>
          <p:nvPr/>
        </p:nvSpPr>
        <p:spPr>
          <a:xfrm>
            <a:off x="577962" y="1464079"/>
            <a:ext cx="11291854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2400" dirty="0"/>
              <a:t>	</a:t>
            </a:r>
            <a:r>
              <a:rPr kumimoji="1" lang="zh-CN" altLang="en-US" sz="2400" dirty="0"/>
              <a:t>运动周边抑制是一种运动知觉现象，指的是在高对比度的情况下，刺激越大，辨别其运动方向的时间阈值越高，辨别其运动方向越困难 </a:t>
            </a:r>
            <a:r>
              <a:rPr kumimoji="1" lang="en-US" altLang="zh-CN" sz="2400" dirty="0"/>
              <a:t>(</a:t>
            </a:r>
            <a:r>
              <a:rPr kumimoji="1" lang="en" altLang="zh-CN" sz="2400" dirty="0"/>
              <a:t>Tadin et al., 2003)</a:t>
            </a:r>
            <a:r>
              <a:rPr kumimoji="1" lang="zh-CN" altLang="en" sz="2400" dirty="0"/>
              <a:t>。</a:t>
            </a:r>
            <a:endParaRPr kumimoji="1" lang="en-US" altLang="zh-CN" sz="24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390CFA-CC60-D64C-83F8-7F08FC1D88ED}"/>
              </a:ext>
            </a:extLst>
          </p:cNvPr>
          <p:cNvGrpSpPr/>
          <p:nvPr/>
        </p:nvGrpSpPr>
        <p:grpSpPr>
          <a:xfrm>
            <a:off x="504937" y="508540"/>
            <a:ext cx="8945576" cy="615553"/>
            <a:chOff x="1321453" y="892470"/>
            <a:chExt cx="8945576" cy="61555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E0729C8-4436-2D42-973C-BB13444591E3}"/>
                </a:ext>
              </a:extLst>
            </p:cNvPr>
            <p:cNvSpPr txBox="1"/>
            <p:nvPr/>
          </p:nvSpPr>
          <p:spPr>
            <a:xfrm>
              <a:off x="1321453" y="892470"/>
              <a:ext cx="382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运动周边抑制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A06A51E-3103-A74F-B909-50FE8CBC0D86}"/>
                </a:ext>
              </a:extLst>
            </p:cNvPr>
            <p:cNvSpPr txBox="1"/>
            <p:nvPr/>
          </p:nvSpPr>
          <p:spPr>
            <a:xfrm>
              <a:off x="4938666" y="923248"/>
              <a:ext cx="5328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Motion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Surround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Suppression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cxnSp>
          <p:nvCxnSpPr>
            <p:cNvPr id="27" name="直接连接符 23">
              <a:extLst>
                <a:ext uri="{FF2B5EF4-FFF2-40B4-BE49-F238E27FC236}">
                  <a16:creationId xmlns:a16="http://schemas.microsoft.com/office/drawing/2014/main" id="{51422D50-2223-094E-924B-095068629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979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470DC64-13E5-0342-A645-1EDC90680DC5}"/>
              </a:ext>
            </a:extLst>
          </p:cNvPr>
          <p:cNvSpPr txBox="1"/>
          <p:nvPr/>
        </p:nvSpPr>
        <p:spPr>
          <a:xfrm>
            <a:off x="322182" y="6274300"/>
            <a:ext cx="11547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dirty="0"/>
              <a:t>Tadin, D., Lappin, J. S., Gilroy, L. A., &amp; Blake, R. (2003). Perceptual consequences of </a:t>
            </a:r>
            <a:r>
              <a:rPr kumimoji="1" lang="en" altLang="zh-CN" sz="1200" dirty="0" err="1"/>
              <a:t>centre</a:t>
            </a:r>
            <a:r>
              <a:rPr kumimoji="1" lang="en" altLang="zh-CN" sz="1200" dirty="0"/>
              <a:t>-surround antagonism in visual motion processing. Nature (London), 424(6946), 312-315. https://</a:t>
            </a:r>
            <a:r>
              <a:rPr kumimoji="1" lang="en" altLang="zh-CN" sz="1200" dirty="0" err="1"/>
              <a:t>doi.org</a:t>
            </a:r>
            <a:r>
              <a:rPr kumimoji="1" lang="en" altLang="zh-CN" sz="1200" dirty="0"/>
              <a:t>/10.1038/nature01800</a:t>
            </a:r>
            <a:endParaRPr kumimoji="1" lang="zh-CN" altLang="en-US" sz="12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896949-47AE-EB44-934F-5E40A6BA88B6}"/>
              </a:ext>
            </a:extLst>
          </p:cNvPr>
          <p:cNvGrpSpPr/>
          <p:nvPr/>
        </p:nvGrpSpPr>
        <p:grpSpPr>
          <a:xfrm>
            <a:off x="1361770" y="2876870"/>
            <a:ext cx="3467316" cy="3350184"/>
            <a:chOff x="1096483" y="2876870"/>
            <a:chExt cx="3467316" cy="335018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6867BDE-822C-DE47-A928-1CC3190B5782}"/>
                </a:ext>
              </a:extLst>
            </p:cNvPr>
            <p:cNvSpPr/>
            <p:nvPr/>
          </p:nvSpPr>
          <p:spPr>
            <a:xfrm>
              <a:off x="1096483" y="2876870"/>
              <a:ext cx="3467316" cy="335018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8E40E1C-E7DB-6447-B7E7-7BD8B62E4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28341" y="3848590"/>
              <a:ext cx="1211453" cy="1211453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6751E1C-375D-C045-B2E7-5B3E8A0F248D}"/>
              </a:ext>
            </a:extLst>
          </p:cNvPr>
          <p:cNvGrpSpPr/>
          <p:nvPr/>
        </p:nvGrpSpPr>
        <p:grpSpPr>
          <a:xfrm>
            <a:off x="6917896" y="2876870"/>
            <a:ext cx="3467316" cy="3350184"/>
            <a:chOff x="8402500" y="1104133"/>
            <a:chExt cx="3467316" cy="3350184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94DF7EE-79FF-624A-8DBF-A9DEAB4BC696}"/>
                </a:ext>
              </a:extLst>
            </p:cNvPr>
            <p:cNvSpPr/>
            <p:nvPr/>
          </p:nvSpPr>
          <p:spPr>
            <a:xfrm>
              <a:off x="8402500" y="1104133"/>
              <a:ext cx="3467316" cy="335018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76EEBF4-E0A5-2D49-9DBA-73A3BCB6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891684" y="1474897"/>
              <a:ext cx="2488947" cy="2488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47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EBE6FD49-2240-DC44-9AD8-B86DD2260F89}"/>
              </a:ext>
            </a:extLst>
          </p:cNvPr>
          <p:cNvSpPr txBox="1"/>
          <p:nvPr/>
        </p:nvSpPr>
        <p:spPr>
          <a:xfrm>
            <a:off x="281150" y="910561"/>
            <a:ext cx="7228789" cy="30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800" b="1" dirty="0"/>
              <a:t>神经表现：</a:t>
            </a:r>
            <a:endParaRPr kumimoji="1" lang="en-US" altLang="zh-CN" sz="2800" b="1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2400" dirty="0"/>
              <a:t>	</a:t>
            </a:r>
            <a:r>
              <a:rPr kumimoji="1" lang="en-US" altLang="zh-CN" sz="2400" dirty="0">
                <a:solidFill>
                  <a:srgbClr val="FF0000"/>
                </a:solidFill>
              </a:rPr>
              <a:t>V5/MT</a:t>
            </a:r>
            <a:r>
              <a:rPr kumimoji="1" lang="zh-CN" altLang="en-US" sz="2400" dirty="0">
                <a:solidFill>
                  <a:srgbClr val="FF0000"/>
                </a:solidFill>
              </a:rPr>
              <a:t>皮层</a:t>
            </a:r>
            <a:r>
              <a:rPr kumimoji="1" lang="zh-CN" altLang="en-US" sz="2400" dirty="0"/>
              <a:t>内的神经水平上的周边抑制 </a:t>
            </a:r>
            <a:r>
              <a:rPr kumimoji="1" lang="en-US" altLang="zh-CN" sz="2400" dirty="0"/>
              <a:t>(Surround Suppression)</a:t>
            </a:r>
            <a:r>
              <a:rPr kumimoji="1" lang="zh-CN" altLang="en-US" sz="2400" dirty="0"/>
              <a:t>，即在较高对比度的情况下，当偏好刺激的空间范围扩大到覆盖抑制性周围感受野时，神经元的反应被抑制。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7390CFA-CC60-D64C-83F8-7F08FC1D88ED}"/>
              </a:ext>
            </a:extLst>
          </p:cNvPr>
          <p:cNvGrpSpPr/>
          <p:nvPr/>
        </p:nvGrpSpPr>
        <p:grpSpPr>
          <a:xfrm>
            <a:off x="368398" y="295008"/>
            <a:ext cx="8945576" cy="615553"/>
            <a:chOff x="1321453" y="892470"/>
            <a:chExt cx="8945576" cy="61555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E0729C8-4436-2D42-973C-BB13444591E3}"/>
                </a:ext>
              </a:extLst>
            </p:cNvPr>
            <p:cNvSpPr txBox="1"/>
            <p:nvPr/>
          </p:nvSpPr>
          <p:spPr>
            <a:xfrm>
              <a:off x="1321453" y="892470"/>
              <a:ext cx="3825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运动周边抑制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A06A51E-3103-A74F-B909-50FE8CBC0D86}"/>
                </a:ext>
              </a:extLst>
            </p:cNvPr>
            <p:cNvSpPr txBox="1"/>
            <p:nvPr/>
          </p:nvSpPr>
          <p:spPr>
            <a:xfrm>
              <a:off x="4938666" y="923248"/>
              <a:ext cx="5328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Motion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Surround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Suppression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cxnSp>
          <p:nvCxnSpPr>
            <p:cNvPr id="27" name="直接连接符 23">
              <a:extLst>
                <a:ext uri="{FF2B5EF4-FFF2-40B4-BE49-F238E27FC236}">
                  <a16:creationId xmlns:a16="http://schemas.microsoft.com/office/drawing/2014/main" id="{51422D50-2223-094E-924B-095068629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4979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2470DC64-13E5-0342-A645-1EDC90680DC5}"/>
              </a:ext>
            </a:extLst>
          </p:cNvPr>
          <p:cNvSpPr txBox="1"/>
          <p:nvPr/>
        </p:nvSpPr>
        <p:spPr>
          <a:xfrm>
            <a:off x="31028" y="6402969"/>
            <a:ext cx="12087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1200" dirty="0"/>
              <a:t>Ozeki, H., Finn, I. M., Schaffer, E. S., Miller, K. D., &amp; </a:t>
            </a:r>
            <a:r>
              <a:rPr kumimoji="1" lang="en" altLang="zh-CN" sz="1200" dirty="0" err="1"/>
              <a:t>Ferster</a:t>
            </a:r>
            <a:r>
              <a:rPr kumimoji="1" lang="en" altLang="zh-CN" sz="1200" dirty="0"/>
              <a:t>, D. (2009). Inhibitory stabilization of the cortical network underlies visual surround suppression. Neuron (Cambridge, Mass.), 62(4), 578-592. https://</a:t>
            </a:r>
            <a:r>
              <a:rPr kumimoji="1" lang="en" altLang="zh-CN" sz="1200" dirty="0" err="1"/>
              <a:t>doi.org</a:t>
            </a:r>
            <a:r>
              <a:rPr kumimoji="1" lang="en" altLang="zh-CN" sz="1200" dirty="0"/>
              <a:t>/10.1016/j.neuron.2009.03.028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6D44D3E-458B-E945-9A83-B5875703939C}"/>
              </a:ext>
            </a:extLst>
          </p:cNvPr>
          <p:cNvSpPr txBox="1"/>
          <p:nvPr/>
        </p:nvSpPr>
        <p:spPr>
          <a:xfrm>
            <a:off x="281150" y="3823131"/>
            <a:ext cx="7187672" cy="19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800" b="1" dirty="0"/>
              <a:t>神经机制：</a:t>
            </a:r>
            <a:endParaRPr kumimoji="1" lang="en-US" altLang="zh-CN" sz="2800" b="1" dirty="0"/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sz="2400" b="1" dirty="0"/>
              <a:t>	</a:t>
            </a:r>
            <a:r>
              <a:rPr kumimoji="1" lang="zh-CN" altLang="en-US" sz="2400" dirty="0"/>
              <a:t>目前的有理论假设认为，周边抑制是神经回路兴奋</a:t>
            </a:r>
            <a:r>
              <a:rPr kumimoji="1" lang="en-US" altLang="zh-CN" sz="2400" dirty="0"/>
              <a:t>/</a:t>
            </a:r>
            <a:r>
              <a:rPr kumimoji="1" lang="zh-CN" altLang="en-US" sz="2400" dirty="0"/>
              <a:t>抑制平衡</a:t>
            </a:r>
            <a:r>
              <a:rPr kumimoji="1" lang="en-US" altLang="zh-CN" sz="2400" dirty="0"/>
              <a:t>(E/I Balance)</a:t>
            </a:r>
            <a:r>
              <a:rPr kumimoji="1" lang="zh-CN" altLang="en-US" sz="2400" dirty="0"/>
              <a:t> 结果</a:t>
            </a:r>
            <a:r>
              <a:rPr kumimoji="1" lang="en-US" altLang="zh-CN" sz="2400" dirty="0"/>
              <a:t>(Ozeki et al., 2009)</a:t>
            </a:r>
            <a:r>
              <a:rPr kumimoji="1" lang="zh-CN" altLang="en-US" sz="2400" dirty="0"/>
              <a:t>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6F3D321-211D-4441-9900-1D0DF80602DB}"/>
              </a:ext>
            </a:extLst>
          </p:cNvPr>
          <p:cNvGrpSpPr/>
          <p:nvPr/>
        </p:nvGrpSpPr>
        <p:grpSpPr>
          <a:xfrm>
            <a:off x="7412623" y="1261365"/>
            <a:ext cx="4524573" cy="3589257"/>
            <a:chOff x="7412623" y="1261365"/>
            <a:chExt cx="4524573" cy="358925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C7E0BC8-9513-5C4B-BAB7-CD6BE84F3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5" t="924" r="16402" b="20790"/>
            <a:stretch/>
          </p:blipFill>
          <p:spPr>
            <a:xfrm>
              <a:off x="7412623" y="1261365"/>
              <a:ext cx="4524573" cy="3587082"/>
            </a:xfrm>
            <a:prstGeom prst="rect">
              <a:avLst/>
            </a:prstGeom>
          </p:spPr>
        </p:pic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2214D8E-DAE4-E54B-9421-FF1F7C228184}"/>
                </a:ext>
              </a:extLst>
            </p:cNvPr>
            <p:cNvSpPr txBox="1"/>
            <p:nvPr/>
          </p:nvSpPr>
          <p:spPr>
            <a:xfrm>
              <a:off x="10604780" y="4481290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Tadin, 2015</a:t>
              </a:r>
              <a:endParaRPr kumimoji="1" lang="zh-CN" altLang="en-US" dirty="0"/>
            </a:p>
          </p:txBody>
        </p:sp>
      </p:grpSp>
      <p:sp>
        <p:nvSpPr>
          <p:cNvPr id="29" name="文本框 16">
            <a:extLst>
              <a:ext uri="{FF2B5EF4-FFF2-40B4-BE49-F238E27FC236}">
                <a16:creationId xmlns:a16="http://schemas.microsoft.com/office/drawing/2014/main" id="{2470DC64-13E5-0342-A645-1EDC90680DC5}"/>
              </a:ext>
            </a:extLst>
          </p:cNvPr>
          <p:cNvSpPr txBox="1"/>
          <p:nvPr/>
        </p:nvSpPr>
        <p:spPr>
          <a:xfrm>
            <a:off x="31028" y="6038552"/>
            <a:ext cx="1208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sz="1200" dirty="0"/>
              <a:t>Tadin, D. (2015). Suppressive mechanisms in visual motion processing: From perception to intelligence. Vision Research (Oxford), 115(Pt A), 58-70. https://</a:t>
            </a:r>
            <a:r>
              <a:rPr kumimoji="1" lang="en" altLang="zh-CN" sz="1200" dirty="0" err="1"/>
              <a:t>doi.org</a:t>
            </a:r>
            <a:r>
              <a:rPr kumimoji="1" lang="en" altLang="zh-CN" sz="1200" dirty="0"/>
              <a:t>/10.1016/j.visres.2015.08.005</a:t>
            </a:r>
          </a:p>
          <a:p>
            <a:endParaRPr kumimoji="1" lang="e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158974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9F20C46-8B73-4895-BFDF-F8E83EFE46D5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0217467-114A-4318-BDEE-DD577C00519D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C85788-D218-4620-AB50-3A45F2A3E7D7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032636A-78BD-44DF-A48C-1A5EADFF743D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27489F7-36D9-4184-9665-20AF3355EFCC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0DC4F9E-774D-43CA-93D9-FBFFF535CDB3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08F83238-1EA3-1746-882F-02B2CE8FAB82}"/>
              </a:ext>
            </a:extLst>
          </p:cNvPr>
          <p:cNvSpPr txBox="1"/>
          <p:nvPr/>
        </p:nvSpPr>
        <p:spPr>
          <a:xfrm>
            <a:off x="596293" y="1080144"/>
            <a:ext cx="11564679" cy="131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kumimoji="1" lang="zh-CN" altLang="en-US" sz="2800" b="1" dirty="0"/>
              <a:t>运动图形</a:t>
            </a:r>
            <a:r>
              <a:rPr kumimoji="1" lang="en-US" altLang="zh-CN" sz="2800" b="1" dirty="0"/>
              <a:t>-</a:t>
            </a:r>
            <a:r>
              <a:rPr kumimoji="1" lang="zh-CN" altLang="en-US" sz="2800" b="1" dirty="0"/>
              <a:t>背景分离</a:t>
            </a:r>
            <a:r>
              <a:rPr kumimoji="1" lang="en-US" altLang="zh-CN" sz="2800" b="1" dirty="0"/>
              <a:t>(Figure-Ground Segregation of Moving Objects)</a:t>
            </a:r>
            <a:r>
              <a:rPr kumimoji="1" lang="zh-CN" altLang="en-US" sz="2800" b="1" dirty="0"/>
              <a:t>：</a:t>
            </a:r>
            <a:r>
              <a:rPr kumimoji="1" lang="zh-CN" altLang="en-US" sz="2800" dirty="0"/>
              <a:t>从视觉背景中分离辨别出移动物体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EEE3781-3EAB-9F42-BB31-062E5AFB6982}"/>
              </a:ext>
            </a:extLst>
          </p:cNvPr>
          <p:cNvGrpSpPr/>
          <p:nvPr/>
        </p:nvGrpSpPr>
        <p:grpSpPr>
          <a:xfrm>
            <a:off x="504936" y="508540"/>
            <a:ext cx="9880277" cy="615553"/>
            <a:chOff x="1321452" y="892470"/>
            <a:chExt cx="9880277" cy="615553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267F4A7-C551-4946-8C74-816DB8F9BB85}"/>
                </a:ext>
              </a:extLst>
            </p:cNvPr>
            <p:cNvSpPr txBox="1"/>
            <p:nvPr/>
          </p:nvSpPr>
          <p:spPr>
            <a:xfrm>
              <a:off x="1321452" y="892470"/>
              <a:ext cx="421845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运动周边抑制的功能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AFE983EF-95B0-C24D-9DCC-E2491314CB58}"/>
                </a:ext>
              </a:extLst>
            </p:cNvPr>
            <p:cNvSpPr txBox="1"/>
            <p:nvPr/>
          </p:nvSpPr>
          <p:spPr>
            <a:xfrm>
              <a:off x="5873366" y="923248"/>
              <a:ext cx="53283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Functional</a:t>
              </a:r>
              <a:r>
                <a: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 </a:t>
              </a:r>
              <a:r>
                <a:rPr kumimoji="0" lang="en-US" altLang="zh-CN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aiti SC" panose="02010600040101010101" pitchFamily="2" charset="-122"/>
                  <a:ea typeface="Kaiti SC" panose="02010600040101010101" pitchFamily="2" charset="-122"/>
                </a:rPr>
                <a:t>Role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endParaRPr>
            </a:p>
          </p:txBody>
        </p:sp>
        <p:cxnSp>
          <p:nvCxnSpPr>
            <p:cNvPr id="34" name="直接连接符 23">
              <a:extLst>
                <a:ext uri="{FF2B5EF4-FFF2-40B4-BE49-F238E27FC236}">
                  <a16:creationId xmlns:a16="http://schemas.microsoft.com/office/drawing/2014/main" id="{78587265-384D-104F-8210-ABC4E90BED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24134" y="961055"/>
              <a:ext cx="140511" cy="3860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FC51A5B7-A246-2240-8335-CF44CB086373}"/>
              </a:ext>
            </a:extLst>
          </p:cNvPr>
          <p:cNvSpPr txBox="1"/>
          <p:nvPr/>
        </p:nvSpPr>
        <p:spPr>
          <a:xfrm>
            <a:off x="105437" y="6402969"/>
            <a:ext cx="12086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Tadin, D., Park, W. J., Dieter, K. C., Melnick, M. D., Lappin, J. S., &amp; Blake, R. (2019). Spatial suppression promotes rapid figure-ground segmentation of moving </a:t>
            </a:r>
            <a:r>
              <a:rPr lang="en" altLang="zh-CN" sz="1200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objects.</a:t>
            </a:r>
            <a:r>
              <a:rPr lang="en" altLang="zh-CN" sz="1200" b="0" i="1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Nature</a:t>
            </a:r>
            <a:r>
              <a:rPr lang="en" altLang="zh-CN" sz="1200" b="0" i="1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Communications, 10</a:t>
            </a:r>
            <a:r>
              <a:rPr lang="en" altLang="zh-CN" sz="12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(1), 2732-12. </a:t>
            </a:r>
            <a:r>
              <a:rPr lang="en" altLang="zh-CN" sz="1200" b="0" i="0" u="none" strike="noStrike" dirty="0">
                <a:solidFill>
                  <a:srgbClr val="2659AB"/>
                </a:solidFill>
                <a:effectLst/>
                <a:latin typeface="Helvetica Neue" panose="02000503000000020004" pitchFamily="2" charset="0"/>
                <a:hlinkClick r:id="rId5"/>
              </a:rPr>
              <a:t>https://doi.org/10.1038/s41467-019-10653-8</a:t>
            </a:r>
            <a:endParaRPr lang="en" altLang="zh-CN" sz="12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7685002-5BF7-C14A-9FCB-8A89D5BA43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42" y="2497453"/>
            <a:ext cx="5802909" cy="27916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6203BDA-CC12-C946-A09A-0C8E5F72D1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54" y="2317579"/>
            <a:ext cx="3725560" cy="36991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B350EA5-36A8-4047-97D0-8B38172BE9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64" y="2588434"/>
            <a:ext cx="3724793" cy="26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9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A002949D-5A2F-C546-AD2B-3113428FC620}"/>
              </a:ext>
            </a:extLst>
          </p:cNvPr>
          <p:cNvSpPr txBox="1"/>
          <p:nvPr/>
        </p:nvSpPr>
        <p:spPr>
          <a:xfrm>
            <a:off x="701973" y="1753001"/>
            <a:ext cx="113323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	1</a:t>
            </a:r>
            <a:r>
              <a:rPr kumimoji="1" lang="zh-CN" altLang="en-US" sz="2800" dirty="0"/>
              <a:t>、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可对皮层兴奋性与抑制性进行调节，若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可影响运动周边抑制，那么便可为“周边抑制是兴奋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抑制平衡</a:t>
            </a:r>
            <a:r>
              <a:rPr kumimoji="1" lang="en-US" altLang="zh-CN" sz="2800" dirty="0"/>
              <a:t>(E/I Balance)</a:t>
            </a:r>
            <a:r>
              <a:rPr kumimoji="1" lang="zh-CN" altLang="en-US" sz="2800" dirty="0"/>
              <a:t>的结果”这一理论假设提供来自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的验证。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2A6395C-70C0-2340-8179-2CE3F7CCE79F}"/>
              </a:ext>
            </a:extLst>
          </p:cNvPr>
          <p:cNvSpPr txBox="1"/>
          <p:nvPr/>
        </p:nvSpPr>
        <p:spPr>
          <a:xfrm>
            <a:off x="368398" y="295008"/>
            <a:ext cx="5464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aiti SC" panose="02010600040101010101" pitchFamily="2" charset="-122"/>
                <a:ea typeface="Kaiti SC" panose="02010600040101010101" pitchFamily="2" charset="-122"/>
              </a:rPr>
              <a:t>研究思路和研究内容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3F13FD5C-286B-3B4C-AE54-A541942A45E2}"/>
              </a:ext>
            </a:extLst>
          </p:cNvPr>
          <p:cNvSpPr txBox="1"/>
          <p:nvPr/>
        </p:nvSpPr>
        <p:spPr>
          <a:xfrm>
            <a:off x="701973" y="3599380"/>
            <a:ext cx="11193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/>
              <a:t>	2</a:t>
            </a:r>
            <a:r>
              <a:rPr kumimoji="1" lang="zh-CN" altLang="en-US" sz="2800" dirty="0"/>
              <a:t>、若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相应的也能影响运动图形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背景分离，且</a:t>
            </a:r>
            <a:r>
              <a:rPr kumimoji="1" lang="en-US" altLang="zh-CN" sz="2800" dirty="0"/>
              <a:t>TDCS</a:t>
            </a:r>
            <a:r>
              <a:rPr kumimoji="1" lang="zh-CN" altLang="en-US" sz="2800" dirty="0"/>
              <a:t>对二者的影响存在相关性，那么便可以为“运动周边抑制在运动图形</a:t>
            </a:r>
            <a:r>
              <a:rPr kumimoji="1" lang="en-US" altLang="zh-CN" sz="2800" dirty="0"/>
              <a:t>-</a:t>
            </a:r>
            <a:r>
              <a:rPr kumimoji="1" lang="zh-CN" altLang="en-US" sz="2800" dirty="0"/>
              <a:t>背景分离中发挥重要作用”提供更多的实验性证据。</a:t>
            </a:r>
          </a:p>
        </p:txBody>
      </p:sp>
    </p:spTree>
    <p:extLst>
      <p:ext uri="{BB962C8B-B14F-4D97-AF65-F5344CB8AC3E}">
        <p14:creationId xmlns:p14="http://schemas.microsoft.com/office/powerpoint/2010/main" val="1365740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三角形 7">
            <a:extLst>
              <a:ext uri="{FF2B5EF4-FFF2-40B4-BE49-F238E27FC236}">
                <a16:creationId xmlns:a16="http://schemas.microsoft.com/office/drawing/2014/main" id="{6D81244A-CFD7-8940-AD61-6B075DDBAEB2}"/>
              </a:ext>
            </a:extLst>
          </p:cNvPr>
          <p:cNvSpPr/>
          <p:nvPr/>
        </p:nvSpPr>
        <p:spPr>
          <a:xfrm rot="12159553" flipV="1">
            <a:off x="5643377" y="1535216"/>
            <a:ext cx="1496373" cy="1361710"/>
          </a:xfrm>
          <a:prstGeom prst="triangl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200042" y="179042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实验一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35FBEC8-52D3-D845-86B4-E8DF273AE26F}"/>
              </a:ext>
            </a:extLst>
          </p:cNvPr>
          <p:cNvSpPr txBox="1"/>
          <p:nvPr/>
        </p:nvSpPr>
        <p:spPr>
          <a:xfrm>
            <a:off x="7043807" y="3272002"/>
            <a:ext cx="47620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24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TDCS</a:t>
            </a:r>
            <a:r>
              <a:rPr lang="zh-CN" altLang="zh-CN" sz="24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的施加前、过程中、结束后三个阶段分别完成一个运动周边抑制的任务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(Motion Surround Suppression Task, </a:t>
            </a:r>
            <a:r>
              <a:rPr lang="en-US" altLang="zh-CN" sz="2400" dirty="0">
                <a:solidFill>
                  <a:srgbClr val="FF0000"/>
                </a:solidFill>
                <a:ea typeface="DengXian" panose="02010600030101010101" pitchFamily="2" charset="-122"/>
                <a:cs typeface="Times New Roman" panose="02020603050405020304" pitchFamily="18" charset="0"/>
              </a:rPr>
              <a:t>MSS Task</a:t>
            </a:r>
            <a:r>
              <a:rPr lang="en-US" altLang="zh-CN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ea typeface="DengXian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400" dirty="0">
                <a:effectLst/>
              </a:rPr>
              <a:t> 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29A17-48A8-794E-8354-ABC208F48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98852" y="402865"/>
            <a:ext cx="6236172" cy="1629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012D49-EEA9-FE49-A94E-D19BCA08D8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36" b="17321"/>
          <a:stretch/>
        </p:blipFill>
        <p:spPr>
          <a:xfrm>
            <a:off x="724693" y="2493643"/>
            <a:ext cx="6102827" cy="3157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847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61AA0-BF51-40FC-BB0C-7C3B3F260EE0}"/>
              </a:ext>
            </a:extLst>
          </p:cNvPr>
          <p:cNvGrpSpPr/>
          <p:nvPr/>
        </p:nvGrpSpPr>
        <p:grpSpPr>
          <a:xfrm flipH="1" flipV="1">
            <a:off x="9778932" y="5903199"/>
            <a:ext cx="2278018" cy="857413"/>
            <a:chOff x="8230325" y="4306212"/>
            <a:chExt cx="4147292" cy="1560981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48EB3AD-C4D7-4FEF-9854-CEE54AF86D6E}"/>
                </a:ext>
              </a:extLst>
            </p:cNvPr>
            <p:cNvSpPr/>
            <p:nvPr/>
          </p:nvSpPr>
          <p:spPr>
            <a:xfrm rot="2700000">
              <a:off x="11463217" y="4306212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F0895E-9CB4-455C-82D5-9AC3E8291CAB}"/>
                </a:ext>
              </a:extLst>
            </p:cNvPr>
            <p:cNvSpPr/>
            <p:nvPr/>
          </p:nvSpPr>
          <p:spPr>
            <a:xfrm rot="2700000">
              <a:off x="8230325" y="4952793"/>
              <a:ext cx="914400" cy="9144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B9581BA-BC84-4FAA-8A19-814452984AE6}"/>
                </a:ext>
              </a:extLst>
            </p:cNvPr>
            <p:cNvSpPr/>
            <p:nvPr/>
          </p:nvSpPr>
          <p:spPr>
            <a:xfrm rot="2700000">
              <a:off x="8876903" y="4314129"/>
              <a:ext cx="914400" cy="9144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99CB5F-4271-4989-AF9A-01D21B8B2773}"/>
                </a:ext>
              </a:extLst>
            </p:cNvPr>
            <p:cNvSpPr/>
            <p:nvPr/>
          </p:nvSpPr>
          <p:spPr>
            <a:xfrm rot="2700000">
              <a:off x="9523483" y="4952792"/>
              <a:ext cx="914400" cy="9144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0AFFC77-6F68-400D-B039-06D54E187995}"/>
                </a:ext>
              </a:extLst>
            </p:cNvPr>
            <p:cNvSpPr/>
            <p:nvPr/>
          </p:nvSpPr>
          <p:spPr>
            <a:xfrm rot="2700000">
              <a:off x="10170060" y="431413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A00DC859-E7EA-0E47-8051-487B1DA939DF}"/>
              </a:ext>
            </a:extLst>
          </p:cNvPr>
          <p:cNvSpPr txBox="1"/>
          <p:nvPr/>
        </p:nvSpPr>
        <p:spPr>
          <a:xfrm>
            <a:off x="368398" y="295008"/>
            <a:ext cx="57276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实验设计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lang="zh-CN" altLang="en-US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实验一</a:t>
            </a:r>
            <a:r>
              <a:rPr lang="en-US" altLang="zh-CN" sz="4400" b="1" dirty="0">
                <a:solidFill>
                  <a:prstClr val="black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A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8F7B50-3EE1-C845-8DEB-8960C7C41D4E}"/>
              </a:ext>
            </a:extLst>
          </p:cNvPr>
          <p:cNvSpPr txBox="1"/>
          <p:nvPr/>
        </p:nvSpPr>
        <p:spPr>
          <a:xfrm>
            <a:off x="2255008" y="1031484"/>
            <a:ext cx="19543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/>
              <a:t>MSS Task</a:t>
            </a:r>
            <a:endParaRPr kumimoji="1" lang="zh-CN" altLang="en-US" sz="32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0F9218-7AB8-9641-A887-C32F99AC190A}"/>
              </a:ext>
            </a:extLst>
          </p:cNvPr>
          <p:cNvGrpSpPr/>
          <p:nvPr/>
        </p:nvGrpSpPr>
        <p:grpSpPr>
          <a:xfrm>
            <a:off x="368398" y="2352735"/>
            <a:ext cx="5059927" cy="3406195"/>
            <a:chOff x="543339" y="1987826"/>
            <a:chExt cx="5433391" cy="36576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D228B8F-3FFD-8C4D-8E03-4C834C53F33B}"/>
                </a:ext>
              </a:extLst>
            </p:cNvPr>
            <p:cNvSpPr/>
            <p:nvPr/>
          </p:nvSpPr>
          <p:spPr>
            <a:xfrm>
              <a:off x="543339" y="1987826"/>
              <a:ext cx="5433391" cy="36576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4470CBB-4265-EF46-ADAB-5DCB930BD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29113" y="2513541"/>
              <a:ext cx="2606170" cy="260617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ED6B7A58-5C3A-4A42-858C-A0CCAD6E80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750" y="2353160"/>
            <a:ext cx="6405005" cy="34061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D817512-E85A-0E4C-8049-664E7D34F80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4" t="3506" r="14147" b="15439"/>
          <a:stretch/>
        </p:blipFill>
        <p:spPr>
          <a:xfrm>
            <a:off x="190822" y="2026785"/>
            <a:ext cx="7100122" cy="432320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29158AF-11BD-EB46-A59C-060AB0EFA4B1}"/>
              </a:ext>
            </a:extLst>
          </p:cNvPr>
          <p:cNvSpPr txBox="1"/>
          <p:nvPr/>
        </p:nvSpPr>
        <p:spPr>
          <a:xfrm>
            <a:off x="7290944" y="2906149"/>
            <a:ext cx="5059074" cy="196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800" dirty="0"/>
              <a:t>MSS</a:t>
            </a:r>
            <a:r>
              <a:rPr kumimoji="1" lang="zh-CN" altLang="en-US" sz="2800" dirty="0"/>
              <a:t>任务将使用改良后的阶梯法测量出被试辨别光栅运动方向的</a:t>
            </a:r>
            <a:r>
              <a:rPr kumimoji="1" lang="zh-CN" altLang="en-US" sz="2800" dirty="0">
                <a:solidFill>
                  <a:srgbClr val="FF0000"/>
                </a:solidFill>
              </a:rPr>
              <a:t>时间阈值</a:t>
            </a:r>
            <a:endParaRPr kumimoji="1"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80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85E8"/>
      </a:accent1>
      <a:accent2>
        <a:srgbClr val="0055C9"/>
      </a:accent2>
      <a:accent3>
        <a:srgbClr val="0F6FC6"/>
      </a:accent3>
      <a:accent4>
        <a:srgbClr val="2D4C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自定义 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0285E8"/>
    </a:accent1>
    <a:accent2>
      <a:srgbClr val="0055C9"/>
    </a:accent2>
    <a:accent3>
      <a:srgbClr val="0F6FC6"/>
    </a:accent3>
    <a:accent4>
      <a:srgbClr val="2D4C7F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18559</TotalTime>
  <Words>2381</Words>
  <Application>Microsoft Macintosh PowerPoint</Application>
  <PresentationFormat>宽屏</PresentationFormat>
  <Paragraphs>176</Paragraphs>
  <Slides>29</Slides>
  <Notes>7</Notes>
  <HiddenSlides>9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Kaiti SC</vt:lpstr>
      <vt:lpstr>SimHei</vt:lpstr>
      <vt:lpstr>Tw Cen MT Condensed Extra Bold</vt:lpstr>
      <vt:lpstr>等线</vt:lpstr>
      <vt:lpstr>等线</vt:lpstr>
      <vt:lpstr>方正宋刻本秀楷简体</vt:lpstr>
      <vt:lpstr>Wingdings</vt:lpstr>
      <vt:lpstr>Arial</vt:lpstr>
      <vt:lpstr>Helvetica Neue</vt:lpstr>
      <vt:lpstr>等线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奕琛</dc:creator>
  <cp:lastModifiedBy>1005350695@qq.com</cp:lastModifiedBy>
  <cp:revision>42</cp:revision>
  <dcterms:created xsi:type="dcterms:W3CDTF">2020-03-16T00:18:57Z</dcterms:created>
  <dcterms:modified xsi:type="dcterms:W3CDTF">2023-10-13T12:55:01Z</dcterms:modified>
</cp:coreProperties>
</file>